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9"/>
  </p:notesMasterIdLst>
  <p:handoutMasterIdLst>
    <p:handoutMasterId r:id="rId20"/>
  </p:handoutMasterIdLst>
  <p:sldIdLst>
    <p:sldId id="341" r:id="rId5"/>
    <p:sldId id="368" r:id="rId6"/>
    <p:sldId id="365" r:id="rId7"/>
    <p:sldId id="369" r:id="rId8"/>
    <p:sldId id="370" r:id="rId9"/>
    <p:sldId id="375" r:id="rId10"/>
    <p:sldId id="378" r:id="rId11"/>
    <p:sldId id="379" r:id="rId12"/>
    <p:sldId id="380" r:id="rId13"/>
    <p:sldId id="377" r:id="rId14"/>
    <p:sldId id="372" r:id="rId15"/>
    <p:sldId id="261" r:id="rId16"/>
    <p:sldId id="373" r:id="rId17"/>
    <p:sldId id="366" r:id="rId1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6600"/>
    <a:srgbClr val="0000FF"/>
    <a:srgbClr val="FFFFFF"/>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484" autoAdjust="0"/>
    <p:restoredTop sz="94830" autoAdjust="0"/>
  </p:normalViewPr>
  <p:slideViewPr>
    <p:cSldViewPr snapToGrid="0">
      <p:cViewPr varScale="1">
        <p:scale>
          <a:sx n="117" d="100"/>
          <a:sy n="117" d="100"/>
        </p:scale>
        <p:origin x="1008" y="16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9453331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6098250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8415745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10</a:t>
            </a:fld>
            <a:endParaRPr lang="en-GB" altLang="en-US"/>
          </a:p>
        </p:txBody>
      </p:sp>
    </p:spTree>
    <p:extLst>
      <p:ext uri="{BB962C8B-B14F-4D97-AF65-F5344CB8AC3E}">
        <p14:creationId xmlns:p14="http://schemas.microsoft.com/office/powerpoint/2010/main" val="42702328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4665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TSG SA Rel-19 Workshop	</a:t>
            </a:r>
          </a:p>
          <a:p>
            <a:pPr eaLnBrk="1" hangingPunct="1">
              <a:defRPr/>
            </a:pPr>
            <a:r>
              <a:rPr lang="fi-FI" altLang="en-US" sz="1400" b="1" dirty="0">
                <a:latin typeface="Arial "/>
              </a:rPr>
              <a:t>Taipei, June 13 – 14, 2023</a:t>
            </a: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a:solidFill>
                  <a:srgbClr val="0000FF"/>
                </a:solidFill>
                <a:latin typeface="Arial "/>
              </a:rPr>
              <a:t>SWS-230057</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8.emf"/><Relationship Id="rId4" Type="http://schemas.openxmlformats.org/officeDocument/2006/relationships/package" Target="../embeddings/Microsoft_Visio_Drawing2.vsdx"/></Relationships>
</file>

<file path=ppt/slides/_rels/slide1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2.xml"/><Relationship Id="rId4" Type="http://schemas.openxmlformats.org/officeDocument/2006/relationships/image" Target="../media/image11.emf"/></Relationships>
</file>

<file path=ppt/slides/_rels/slide12.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package" Target="../embeddings/Microsoft_Visio_Drawing.vsdx"/><Relationship Id="rId1" Type="http://schemas.openxmlformats.org/officeDocument/2006/relationships/slideLayout" Target="../slideLayouts/slideLayout2.xml"/><Relationship Id="rId5" Type="http://schemas.openxmlformats.org/officeDocument/2006/relationships/image" Target="../media/image16.emf"/><Relationship Id="rId4" Type="http://schemas.openxmlformats.org/officeDocument/2006/relationships/oleObject" Target="../embeddings/oleObject1.bin"/></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sv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a:t>Release-19 Priorities</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Charter Communications, Comcast, CableLabs</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6645E084-8281-060C-95CB-FC5DF64F72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3351" y="1736186"/>
            <a:ext cx="4158342" cy="2596333"/>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93921" y="1804360"/>
            <a:ext cx="6041065" cy="4628338"/>
          </a:xfrm>
        </p:spPr>
        <p:txBody>
          <a:bodyPr/>
          <a:lstStyle/>
          <a:p>
            <a:r>
              <a:rPr lang="en-US" altLang="en-US" sz="1600" dirty="0"/>
              <a:t>Study ATSSS-like solution between one 3GPP access and one WLAN. </a:t>
            </a:r>
          </a:p>
          <a:p>
            <a:pPr lvl="1"/>
            <a:r>
              <a:rPr lang="en-US" altLang="en-US" sz="1200" dirty="0"/>
              <a:t>Current ATSSS architecture with untrusted/trusted WLAN requires N3IWF and TNGF, which have not been fully adapted in the ecosystem.  A ‘lightweight’ ATSSS-like capabilities between one 3GPP and one WLAN can be beneficial for the ecosystem until (un)trusted access nodes become widely available.</a:t>
            </a:r>
          </a:p>
          <a:p>
            <a:pPr lvl="1"/>
            <a:r>
              <a:rPr lang="en-US" altLang="en-US" sz="1200" dirty="0"/>
              <a:t>Rel-19 proposals like the ones in S2-2306991/92 to SA2#157 has the similar concept.</a:t>
            </a:r>
          </a:p>
          <a:p>
            <a:r>
              <a:rPr lang="en-US" altLang="en-US" sz="1600" dirty="0"/>
              <a:t>Study ATSSS between two 3GPP access and one non-3GPP access legs based on SA1 Rel-19 DualSteer WI allowing mainly</a:t>
            </a:r>
          </a:p>
          <a:p>
            <a:pPr lvl="1"/>
            <a:r>
              <a:rPr lang="en-US" sz="1200" dirty="0"/>
              <a:t>Autonomous simultaneous data transmission over two types of access networks.</a:t>
            </a:r>
          </a:p>
          <a:p>
            <a:pPr lvl="1"/>
            <a:r>
              <a:rPr lang="en-US" sz="1200" dirty="0"/>
              <a:t>Seamless user data switching, steering and splitting of the 3GPP legs from PLMN(s), SNPN&amp;PLMN or SNPN(s) operated by one or two operators for UE with single and preferably multiple PLMN(s)/SNPN(s) subscriptions. </a:t>
            </a:r>
          </a:p>
          <a:p>
            <a:pPr lvl="1"/>
            <a:r>
              <a:rPr lang="en-US" sz="1200" dirty="0"/>
              <a:t>Improved low latency and high reliability across multiple types of access networks to meet user QoE.</a:t>
            </a:r>
            <a:r>
              <a:rPr lang="en-US" altLang="en-US" sz="1200" dirty="0"/>
              <a:t> </a:t>
            </a:r>
          </a:p>
          <a:p>
            <a:r>
              <a:rPr lang="en-US" altLang="en-US" sz="1600" dirty="0"/>
              <a:t>Architectural enhancements to separate ATSSS functions out of UPF</a:t>
            </a:r>
          </a:p>
          <a:p>
            <a:pPr lvl="1"/>
            <a:r>
              <a:rPr lang="en-US" sz="1200" dirty="0"/>
              <a:t>Having ATSSS functions out of the UPF (e.g., a new NF or an external node) will allow flexibility for operator deployments. </a:t>
            </a:r>
          </a:p>
          <a:p>
            <a:pPr lvl="1"/>
            <a:r>
              <a:rPr lang="en-US" sz="1200" dirty="0"/>
              <a:t>Architectural impact for CP/policy signaling and UP data transfer needs to be studied.</a:t>
            </a:r>
            <a:endParaRPr lang="en-US" altLang="en-US" sz="1200" dirty="0"/>
          </a:p>
        </p:txBody>
      </p:sp>
      <p:sp>
        <p:nvSpPr>
          <p:cNvPr id="3" name="Title 1">
            <a:extLst>
              <a:ext uri="{FF2B5EF4-FFF2-40B4-BE49-F238E27FC236}">
                <a16:creationId xmlns:a16="http://schemas.microsoft.com/office/drawing/2014/main" id="{7FDD62BD-6C8F-D0FE-9D4D-64377B367A96}"/>
              </a:ext>
            </a:extLst>
          </p:cNvPr>
          <p:cNvSpPr>
            <a:spLocks noGrp="1"/>
          </p:cNvSpPr>
          <p:nvPr>
            <p:ph type="title"/>
          </p:nvPr>
        </p:nvSpPr>
        <p:spPr>
          <a:xfrm>
            <a:off x="540182" y="666713"/>
            <a:ext cx="9231140" cy="683622"/>
          </a:xfrm>
        </p:spPr>
        <p:txBody>
          <a:bodyPr/>
          <a:lstStyle/>
          <a:p>
            <a:r>
              <a:rPr lang="en-GB" altLang="en-US" sz="2800" dirty="0"/>
              <a:t>#3.   ATSSS enhancements</a:t>
            </a:r>
          </a:p>
        </p:txBody>
      </p:sp>
      <p:sp>
        <p:nvSpPr>
          <p:cNvPr id="4" name="TextBox 3">
            <a:extLst>
              <a:ext uri="{FF2B5EF4-FFF2-40B4-BE49-F238E27FC236}">
                <a16:creationId xmlns:a16="http://schemas.microsoft.com/office/drawing/2014/main" id="{E36294C2-0D04-5DFD-97CF-EC56758491C2}"/>
              </a:ext>
            </a:extLst>
          </p:cNvPr>
          <p:cNvSpPr txBox="1"/>
          <p:nvPr/>
        </p:nvSpPr>
        <p:spPr>
          <a:xfrm>
            <a:off x="10765971" y="2002970"/>
            <a:ext cx="1124894" cy="784830"/>
          </a:xfrm>
          <a:prstGeom prst="rect">
            <a:avLst/>
          </a:prstGeom>
          <a:noFill/>
        </p:spPr>
        <p:txBody>
          <a:bodyPr wrap="square" rtlCol="0">
            <a:spAutoFit/>
          </a:bodyPr>
          <a:lstStyle/>
          <a:p>
            <a:r>
              <a:rPr lang="en-US" sz="900" b="1" dirty="0"/>
              <a:t>DualSteer </a:t>
            </a:r>
          </a:p>
          <a:p>
            <a:r>
              <a:rPr lang="en-US" sz="900" dirty="0"/>
              <a:t>inter-PLMN scenario with two 3GPP + one non-3GPP accesses</a:t>
            </a:r>
          </a:p>
        </p:txBody>
      </p:sp>
      <p:sp>
        <p:nvSpPr>
          <p:cNvPr id="38" name="TextBox 37">
            <a:extLst>
              <a:ext uri="{FF2B5EF4-FFF2-40B4-BE49-F238E27FC236}">
                <a16:creationId xmlns:a16="http://schemas.microsoft.com/office/drawing/2014/main" id="{8104C0C2-B635-FA40-0321-BD8376BC6122}"/>
              </a:ext>
            </a:extLst>
          </p:cNvPr>
          <p:cNvSpPr txBox="1"/>
          <p:nvPr/>
        </p:nvSpPr>
        <p:spPr>
          <a:xfrm>
            <a:off x="11168743" y="5595258"/>
            <a:ext cx="838200" cy="784830"/>
          </a:xfrm>
          <a:prstGeom prst="rect">
            <a:avLst/>
          </a:prstGeom>
          <a:noFill/>
        </p:spPr>
        <p:txBody>
          <a:bodyPr wrap="square" rtlCol="0">
            <a:spAutoFit/>
          </a:bodyPr>
          <a:lstStyle/>
          <a:p>
            <a:r>
              <a:rPr lang="en-US" sz="900" dirty="0"/>
              <a:t>New node with ATSSS functions in 3GPP architecture.</a:t>
            </a:r>
          </a:p>
        </p:txBody>
      </p:sp>
      <p:grpSp>
        <p:nvGrpSpPr>
          <p:cNvPr id="5" name="Group 4">
            <a:extLst>
              <a:ext uri="{FF2B5EF4-FFF2-40B4-BE49-F238E27FC236}">
                <a16:creationId xmlns:a16="http://schemas.microsoft.com/office/drawing/2014/main" id="{0F56E83F-8B13-E63F-14F6-18076410E7E6}"/>
              </a:ext>
            </a:extLst>
          </p:cNvPr>
          <p:cNvGrpSpPr/>
          <p:nvPr/>
        </p:nvGrpSpPr>
        <p:grpSpPr>
          <a:xfrm>
            <a:off x="6422563" y="4365175"/>
            <a:ext cx="4767916" cy="2038918"/>
            <a:chOff x="6248373" y="3713507"/>
            <a:chExt cx="5715000" cy="2679700"/>
          </a:xfrm>
        </p:grpSpPr>
        <p:grpSp>
          <p:nvGrpSpPr>
            <p:cNvPr id="6" name="Group 5">
              <a:extLst>
                <a:ext uri="{FF2B5EF4-FFF2-40B4-BE49-F238E27FC236}">
                  <a16:creationId xmlns:a16="http://schemas.microsoft.com/office/drawing/2014/main" id="{3E5092BE-C9C2-4665-6079-5512E0B48C21}"/>
                </a:ext>
              </a:extLst>
            </p:cNvPr>
            <p:cNvGrpSpPr/>
            <p:nvPr/>
          </p:nvGrpSpPr>
          <p:grpSpPr>
            <a:xfrm>
              <a:off x="6248373" y="3713507"/>
              <a:ext cx="5715000" cy="2679700"/>
              <a:chOff x="6248373" y="3713507"/>
              <a:chExt cx="5715000" cy="2679700"/>
            </a:xfrm>
          </p:grpSpPr>
          <p:graphicFrame>
            <p:nvGraphicFramePr>
              <p:cNvPr id="10" name="Object 9">
                <a:extLst>
                  <a:ext uri="{FF2B5EF4-FFF2-40B4-BE49-F238E27FC236}">
                    <a16:creationId xmlns:a16="http://schemas.microsoft.com/office/drawing/2014/main" id="{93D53FC3-494C-F140-C724-EC35251E0134}"/>
                  </a:ext>
                </a:extLst>
              </p:cNvPr>
              <p:cNvGraphicFramePr>
                <a:graphicFrameLocks noChangeAspect="1"/>
              </p:cNvGraphicFramePr>
              <p:nvPr>
                <p:extLst>
                  <p:ext uri="{D42A27DB-BD31-4B8C-83A1-F6EECF244321}">
                    <p14:modId xmlns:p14="http://schemas.microsoft.com/office/powerpoint/2010/main" val="3242665958"/>
                  </p:ext>
                </p:extLst>
              </p:nvPr>
            </p:nvGraphicFramePr>
            <p:xfrm>
              <a:off x="6248373" y="3713507"/>
              <a:ext cx="5715000" cy="2679700"/>
            </p:xfrm>
            <a:graphic>
              <a:graphicData uri="http://schemas.openxmlformats.org/presentationml/2006/ole">
                <mc:AlternateContent xmlns:mc="http://schemas.openxmlformats.org/markup-compatibility/2006">
                  <mc:Choice xmlns:v="urn:schemas-microsoft-com:vml" Requires="v">
                    <p:oleObj r:id="rId4" imgW="5727700" imgH="2705100" progId="Visio.Drawing.15">
                      <p:embed/>
                    </p:oleObj>
                  </mc:Choice>
                  <mc:Fallback>
                    <p:oleObj r:id="rId4" imgW="5727700" imgH="2705100" progId="Visio.Drawing.15">
                      <p:embed/>
                      <p:pic>
                        <p:nvPicPr>
                          <p:cNvPr id="22" name="Object 21">
                            <a:extLst>
                              <a:ext uri="{FF2B5EF4-FFF2-40B4-BE49-F238E27FC236}">
                                <a16:creationId xmlns:a16="http://schemas.microsoft.com/office/drawing/2014/main" id="{029680DE-4F3D-1D4B-7B5F-81E6FA0FAA2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48373" y="3713507"/>
                            <a:ext cx="5715000" cy="2679700"/>
                          </a:xfrm>
                          <a:prstGeom prst="rect">
                            <a:avLst/>
                          </a:prstGeom>
                          <a:noFill/>
                          <a:ln>
                            <a:solidFill>
                              <a:schemeClr val="accent1"/>
                            </a:solidFill>
                          </a:ln>
                        </p:spPr>
                      </p:pic>
                    </p:oleObj>
                  </mc:Fallback>
                </mc:AlternateContent>
              </a:graphicData>
            </a:graphic>
          </p:graphicFrame>
          <p:sp>
            <p:nvSpPr>
              <p:cNvPr id="11" name="Rectangle 10">
                <a:extLst>
                  <a:ext uri="{FF2B5EF4-FFF2-40B4-BE49-F238E27FC236}">
                    <a16:creationId xmlns:a16="http://schemas.microsoft.com/office/drawing/2014/main" id="{6F867341-FD95-24B3-76E5-824D6D732B76}"/>
                  </a:ext>
                </a:extLst>
              </p:cNvPr>
              <p:cNvSpPr/>
              <p:nvPr/>
            </p:nvSpPr>
            <p:spPr>
              <a:xfrm>
                <a:off x="10852646" y="4498815"/>
                <a:ext cx="882127" cy="473337"/>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solidFill>
                      <a:schemeClr val="tx1"/>
                    </a:solidFill>
                  </a:rPr>
                  <a:t>ATSSS </a:t>
                </a:r>
              </a:p>
            </p:txBody>
          </p:sp>
          <p:cxnSp>
            <p:nvCxnSpPr>
              <p:cNvPr id="12" name="Straight Connector 11">
                <a:extLst>
                  <a:ext uri="{FF2B5EF4-FFF2-40B4-BE49-F238E27FC236}">
                    <a16:creationId xmlns:a16="http://schemas.microsoft.com/office/drawing/2014/main" id="{CB418B7E-5734-5D70-BBB0-660F99BE27CF}"/>
                  </a:ext>
                </a:extLst>
              </p:cNvPr>
              <p:cNvCxnSpPr/>
              <p:nvPr/>
            </p:nvCxnSpPr>
            <p:spPr>
              <a:xfrm>
                <a:off x="10228703" y="4176085"/>
                <a:ext cx="623943" cy="322730"/>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BE2AE60-B7BF-D34C-544D-0951A3A3B706}"/>
                  </a:ext>
                </a:extLst>
              </p:cNvPr>
              <p:cNvCxnSpPr>
                <a:cxnSpLocks/>
              </p:cNvCxnSpPr>
              <p:nvPr/>
            </p:nvCxnSpPr>
            <p:spPr>
              <a:xfrm flipV="1">
                <a:off x="10444765" y="4958363"/>
                <a:ext cx="399245" cy="476519"/>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B8280A66-F48D-51C8-F5D0-20BC87682CD2}"/>
                  </a:ext>
                </a:extLst>
              </p:cNvPr>
              <p:cNvCxnSpPr>
                <a:cxnSpLocks/>
              </p:cNvCxnSpPr>
              <p:nvPr/>
            </p:nvCxnSpPr>
            <p:spPr>
              <a:xfrm flipH="1" flipV="1">
                <a:off x="11279745" y="4969095"/>
                <a:ext cx="208209" cy="285482"/>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CF089330-FE62-C4D1-82B3-BC0075A9E062}"/>
                  </a:ext>
                </a:extLst>
              </p:cNvPr>
              <p:cNvSpPr txBox="1"/>
              <p:nvPr/>
            </p:nvSpPr>
            <p:spPr>
              <a:xfrm>
                <a:off x="10492740" y="4191000"/>
                <a:ext cx="292068" cy="369332"/>
              </a:xfrm>
              <a:prstGeom prst="rect">
                <a:avLst/>
              </a:prstGeom>
              <a:noFill/>
            </p:spPr>
            <p:txBody>
              <a:bodyPr wrap="none" rtlCol="0">
                <a:spAutoFit/>
              </a:bodyPr>
              <a:lstStyle/>
              <a:p>
                <a:r>
                  <a:rPr lang="en-US" dirty="0"/>
                  <a:t>?</a:t>
                </a:r>
              </a:p>
            </p:txBody>
          </p:sp>
          <p:cxnSp>
            <p:nvCxnSpPr>
              <p:cNvPr id="16" name="Straight Connector 15">
                <a:extLst>
                  <a:ext uri="{FF2B5EF4-FFF2-40B4-BE49-F238E27FC236}">
                    <a16:creationId xmlns:a16="http://schemas.microsoft.com/office/drawing/2014/main" id="{8653FE83-5D87-429E-2A15-6F6485492F3B}"/>
                  </a:ext>
                </a:extLst>
              </p:cNvPr>
              <p:cNvCxnSpPr>
                <a:cxnSpLocks/>
              </p:cNvCxnSpPr>
              <p:nvPr/>
            </p:nvCxnSpPr>
            <p:spPr>
              <a:xfrm flipV="1">
                <a:off x="11127345" y="4199475"/>
                <a:ext cx="0" cy="296325"/>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4EC32640-221A-CF0A-9732-44D90EC51801}"/>
                  </a:ext>
                </a:extLst>
              </p:cNvPr>
              <p:cNvSpPr txBox="1"/>
              <p:nvPr/>
            </p:nvSpPr>
            <p:spPr>
              <a:xfrm>
                <a:off x="11041380" y="4137660"/>
                <a:ext cx="292068" cy="369332"/>
              </a:xfrm>
              <a:prstGeom prst="rect">
                <a:avLst/>
              </a:prstGeom>
              <a:noFill/>
            </p:spPr>
            <p:txBody>
              <a:bodyPr wrap="none" rtlCol="0">
                <a:spAutoFit/>
              </a:bodyPr>
              <a:lstStyle/>
              <a:p>
                <a:r>
                  <a:rPr lang="en-US" dirty="0"/>
                  <a:t>?</a:t>
                </a:r>
              </a:p>
            </p:txBody>
          </p:sp>
          <p:sp>
            <p:nvSpPr>
              <p:cNvPr id="18" name="TextBox 17">
                <a:extLst>
                  <a:ext uri="{FF2B5EF4-FFF2-40B4-BE49-F238E27FC236}">
                    <a16:creationId xmlns:a16="http://schemas.microsoft.com/office/drawing/2014/main" id="{116776EB-57E8-6239-7505-B6B1BDAC97DF}"/>
                  </a:ext>
                </a:extLst>
              </p:cNvPr>
              <p:cNvSpPr txBox="1"/>
              <p:nvPr/>
            </p:nvSpPr>
            <p:spPr>
              <a:xfrm>
                <a:off x="10500360" y="4945380"/>
                <a:ext cx="292068" cy="369332"/>
              </a:xfrm>
              <a:prstGeom prst="rect">
                <a:avLst/>
              </a:prstGeom>
              <a:noFill/>
            </p:spPr>
            <p:txBody>
              <a:bodyPr wrap="none" rtlCol="0">
                <a:spAutoFit/>
              </a:bodyPr>
              <a:lstStyle/>
              <a:p>
                <a:r>
                  <a:rPr lang="en-US" dirty="0"/>
                  <a:t>?</a:t>
                </a:r>
              </a:p>
            </p:txBody>
          </p:sp>
          <p:sp>
            <p:nvSpPr>
              <p:cNvPr id="19" name="TextBox 18">
                <a:extLst>
                  <a:ext uri="{FF2B5EF4-FFF2-40B4-BE49-F238E27FC236}">
                    <a16:creationId xmlns:a16="http://schemas.microsoft.com/office/drawing/2014/main" id="{C1A7784E-8461-F0A1-C119-D89FB1135FE9}"/>
                  </a:ext>
                </a:extLst>
              </p:cNvPr>
              <p:cNvSpPr txBox="1"/>
              <p:nvPr/>
            </p:nvSpPr>
            <p:spPr>
              <a:xfrm>
                <a:off x="11292840" y="4930140"/>
                <a:ext cx="292068" cy="369332"/>
              </a:xfrm>
              <a:prstGeom prst="rect">
                <a:avLst/>
              </a:prstGeom>
              <a:noFill/>
            </p:spPr>
            <p:txBody>
              <a:bodyPr wrap="none" rtlCol="0">
                <a:spAutoFit/>
              </a:bodyPr>
              <a:lstStyle/>
              <a:p>
                <a:r>
                  <a:rPr lang="en-US" dirty="0"/>
                  <a:t>?</a:t>
                </a:r>
              </a:p>
            </p:txBody>
          </p:sp>
        </p:grpSp>
        <p:sp>
          <p:nvSpPr>
            <p:cNvPr id="7" name="Rectangle 6">
              <a:extLst>
                <a:ext uri="{FF2B5EF4-FFF2-40B4-BE49-F238E27FC236}">
                  <a16:creationId xmlns:a16="http://schemas.microsoft.com/office/drawing/2014/main" id="{39D17E3D-3638-B6F2-02FD-7223D668D6D7}"/>
                </a:ext>
              </a:extLst>
            </p:cNvPr>
            <p:cNvSpPr/>
            <p:nvPr/>
          </p:nvSpPr>
          <p:spPr>
            <a:xfrm>
              <a:off x="9525869" y="4902227"/>
              <a:ext cx="882127" cy="1077232"/>
            </a:xfrm>
            <a:prstGeom prst="rect">
              <a:avLst/>
            </a:prstGeom>
            <a:solidFill>
              <a:srgbClr val="FFC00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solidFill>
                    <a:schemeClr val="tx1"/>
                  </a:solidFill>
                </a:rPr>
                <a:t>ATSSS </a:t>
              </a:r>
            </a:p>
          </p:txBody>
        </p:sp>
        <p:cxnSp>
          <p:nvCxnSpPr>
            <p:cNvPr id="8" name="Straight Connector 7">
              <a:extLst>
                <a:ext uri="{FF2B5EF4-FFF2-40B4-BE49-F238E27FC236}">
                  <a16:creationId xmlns:a16="http://schemas.microsoft.com/office/drawing/2014/main" id="{5E62CB2F-AF61-0AD2-F6F4-729F8B73832B}"/>
                </a:ext>
              </a:extLst>
            </p:cNvPr>
            <p:cNvCxnSpPr>
              <a:cxnSpLocks/>
            </p:cNvCxnSpPr>
            <p:nvPr/>
          </p:nvCxnSpPr>
          <p:spPr>
            <a:xfrm>
              <a:off x="9605517" y="5037917"/>
              <a:ext cx="707526" cy="865172"/>
            </a:xfrm>
            <a:prstGeom prst="line">
              <a:avLst/>
            </a:prstGeom>
            <a:ln w="31750">
              <a:solidFill>
                <a:srgbClr val="FFFF00">
                  <a:alpha val="54000"/>
                </a:srgb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203EF4B-71F6-05E3-9623-A96E4ADA6C44}"/>
                </a:ext>
              </a:extLst>
            </p:cNvPr>
            <p:cNvCxnSpPr>
              <a:cxnSpLocks/>
            </p:cNvCxnSpPr>
            <p:nvPr/>
          </p:nvCxnSpPr>
          <p:spPr>
            <a:xfrm flipV="1">
              <a:off x="9618562" y="5069711"/>
              <a:ext cx="659757" cy="844952"/>
            </a:xfrm>
            <a:prstGeom prst="line">
              <a:avLst/>
            </a:prstGeom>
            <a:ln w="31750">
              <a:solidFill>
                <a:srgbClr val="FFFF00">
                  <a:alpha val="56000"/>
                </a:srgb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0366637"/>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0" y="626165"/>
            <a:ext cx="10956235" cy="955192"/>
          </a:xfrm>
        </p:spPr>
        <p:txBody>
          <a:bodyPr/>
          <a:lstStyle/>
          <a:p>
            <a:r>
              <a:rPr lang="en-GB" altLang="en-US" sz="2800" dirty="0"/>
              <a:t>#4. Extension of support for L4S for non-3GPP access connected to 5GC</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5834269" y="1828800"/>
            <a:ext cx="6112565" cy="4522304"/>
          </a:xfrm>
        </p:spPr>
        <p:txBody>
          <a:bodyPr/>
          <a:lstStyle/>
          <a:p>
            <a:r>
              <a:rPr lang="en-US" altLang="en-US" sz="2000" dirty="0"/>
              <a:t>Proposals</a:t>
            </a:r>
          </a:p>
          <a:p>
            <a:pPr lvl="1"/>
            <a:r>
              <a:rPr lang="en-US" sz="1800" dirty="0"/>
              <a:t>Ensure overall QoE for delivering low latency media via converged 5GC can be applied for non-3GPP access deployments.</a:t>
            </a:r>
          </a:p>
          <a:p>
            <a:pPr lvl="2"/>
            <a:r>
              <a:rPr lang="en-US" sz="1400" dirty="0"/>
              <a:t>Enhance 5GC to support non-3GPP access network reporting of congestion information, L4S marking, and support API based exposure information to AF</a:t>
            </a:r>
          </a:p>
          <a:p>
            <a:pPr lvl="2"/>
            <a:r>
              <a:rPr lang="en-US" sz="1400" dirty="0"/>
              <a:t>Enhance ATSSS to make use of L4S services</a:t>
            </a:r>
          </a:p>
          <a:p>
            <a:pPr lvl="1"/>
            <a:endParaRPr lang="en-US" sz="1800" dirty="0"/>
          </a:p>
          <a:p>
            <a:pPr lvl="1"/>
            <a:endParaRPr lang="en-US" sz="1800" dirty="0"/>
          </a:p>
          <a:p>
            <a:pPr lvl="1"/>
            <a:r>
              <a:rPr lang="en-US" sz="1800" dirty="0"/>
              <a:t>Standardize in Rel-19, non-3GPP access network support for L4S over 5GC such as: </a:t>
            </a:r>
          </a:p>
          <a:p>
            <a:pPr lvl="2"/>
            <a:r>
              <a:rPr lang="en-US" sz="1400" dirty="0"/>
              <a:t>Perform L4S marking as instructed by SMF/PCF</a:t>
            </a:r>
          </a:p>
          <a:p>
            <a:pPr lvl="2"/>
            <a:r>
              <a:rPr lang="en-US" sz="1400" dirty="0"/>
              <a:t>Report congestion information to PSA UPF via GTP-U header</a:t>
            </a:r>
          </a:p>
          <a:p>
            <a:pPr lvl="2"/>
            <a:r>
              <a:rPr lang="en-US" sz="1400" dirty="0"/>
              <a:t>Support API based exposure of network information towards AF</a:t>
            </a:r>
          </a:p>
          <a:p>
            <a:pPr lvl="1"/>
            <a:endParaRPr lang="en-US" sz="1800" dirty="0"/>
          </a:p>
        </p:txBody>
      </p:sp>
      <p:pic>
        <p:nvPicPr>
          <p:cNvPr id="2" name="Picture 1">
            <a:extLst>
              <a:ext uri="{FF2B5EF4-FFF2-40B4-BE49-F238E27FC236}">
                <a16:creationId xmlns:a16="http://schemas.microsoft.com/office/drawing/2014/main" id="{C825EA20-F47A-C42E-0509-133A7DF9B3E8}"/>
              </a:ext>
            </a:extLst>
          </p:cNvPr>
          <p:cNvPicPr>
            <a:picLocks noChangeAspect="1"/>
          </p:cNvPicPr>
          <p:nvPr/>
        </p:nvPicPr>
        <p:blipFill>
          <a:blip r:embed="rId2"/>
          <a:stretch>
            <a:fillRect/>
          </a:stretch>
        </p:blipFill>
        <p:spPr>
          <a:xfrm>
            <a:off x="171214" y="1666044"/>
            <a:ext cx="4540256" cy="2200278"/>
          </a:xfrm>
          <a:prstGeom prst="rect">
            <a:avLst/>
          </a:prstGeom>
        </p:spPr>
      </p:pic>
      <p:pic>
        <p:nvPicPr>
          <p:cNvPr id="3" name="Picture 2">
            <a:extLst>
              <a:ext uri="{FF2B5EF4-FFF2-40B4-BE49-F238E27FC236}">
                <a16:creationId xmlns:a16="http://schemas.microsoft.com/office/drawing/2014/main" id="{F2D83CFC-3195-E215-DE7B-9E8A9684FA1A}"/>
              </a:ext>
            </a:extLst>
          </p:cNvPr>
          <p:cNvPicPr>
            <a:picLocks noChangeAspect="1"/>
          </p:cNvPicPr>
          <p:nvPr/>
        </p:nvPicPr>
        <p:blipFill>
          <a:blip r:embed="rId3"/>
          <a:stretch>
            <a:fillRect/>
          </a:stretch>
        </p:blipFill>
        <p:spPr>
          <a:xfrm>
            <a:off x="2560194" y="4767741"/>
            <a:ext cx="3213392" cy="1704905"/>
          </a:xfrm>
          <a:prstGeom prst="rect">
            <a:avLst/>
          </a:prstGeom>
        </p:spPr>
      </p:pic>
      <p:pic>
        <p:nvPicPr>
          <p:cNvPr id="4" name="Picture 3">
            <a:extLst>
              <a:ext uri="{FF2B5EF4-FFF2-40B4-BE49-F238E27FC236}">
                <a16:creationId xmlns:a16="http://schemas.microsoft.com/office/drawing/2014/main" id="{8D199609-6CC7-54E7-2924-43C09DA7A22B}"/>
              </a:ext>
            </a:extLst>
          </p:cNvPr>
          <p:cNvPicPr>
            <a:picLocks noChangeAspect="1"/>
          </p:cNvPicPr>
          <p:nvPr/>
        </p:nvPicPr>
        <p:blipFill>
          <a:blip r:embed="rId4"/>
          <a:stretch>
            <a:fillRect/>
          </a:stretch>
        </p:blipFill>
        <p:spPr>
          <a:xfrm>
            <a:off x="102935" y="3935901"/>
            <a:ext cx="3268390" cy="1822756"/>
          </a:xfrm>
          <a:prstGeom prst="rect">
            <a:avLst/>
          </a:prstGeom>
        </p:spPr>
      </p:pic>
    </p:spTree>
    <p:extLst>
      <p:ext uri="{BB962C8B-B14F-4D97-AF65-F5344CB8AC3E}">
        <p14:creationId xmlns:p14="http://schemas.microsoft.com/office/powerpoint/2010/main" val="1040152115"/>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D2D338-7E4C-CFB8-55C1-DC5E050B472F}"/>
              </a:ext>
            </a:extLst>
          </p:cNvPr>
          <p:cNvSpPr>
            <a:spLocks noGrp="1"/>
          </p:cNvSpPr>
          <p:nvPr>
            <p:ph type="title"/>
          </p:nvPr>
        </p:nvSpPr>
        <p:spPr>
          <a:xfrm>
            <a:off x="137864" y="755369"/>
            <a:ext cx="10181957" cy="577174"/>
          </a:xfrm>
        </p:spPr>
        <p:txBody>
          <a:bodyPr>
            <a:noAutofit/>
          </a:bodyPr>
          <a:lstStyle/>
          <a:p>
            <a:r>
              <a:rPr lang="en-US" sz="2600" dirty="0"/>
              <a:t>#5.  Security enhancements for UEs connecting over non-3GPP access </a:t>
            </a:r>
          </a:p>
        </p:txBody>
      </p:sp>
      <p:sp>
        <p:nvSpPr>
          <p:cNvPr id="3" name="Content Placeholder 2">
            <a:extLst>
              <a:ext uri="{FF2B5EF4-FFF2-40B4-BE49-F238E27FC236}">
                <a16:creationId xmlns:a16="http://schemas.microsoft.com/office/drawing/2014/main" id="{99C08F40-4A7E-E9A2-D91B-183FFD0CDCA6}"/>
              </a:ext>
            </a:extLst>
          </p:cNvPr>
          <p:cNvSpPr>
            <a:spLocks noGrp="1"/>
          </p:cNvSpPr>
          <p:nvPr>
            <p:ph idx="1"/>
          </p:nvPr>
        </p:nvSpPr>
        <p:spPr>
          <a:xfrm>
            <a:off x="91393" y="2257296"/>
            <a:ext cx="7797965" cy="2973923"/>
          </a:xfrm>
        </p:spPr>
        <p:txBody>
          <a:bodyPr>
            <a:normAutofit/>
          </a:bodyPr>
          <a:lstStyle/>
          <a:p>
            <a:pPr marR="0">
              <a:lnSpc>
                <a:spcPct val="100000"/>
              </a:lnSpc>
              <a:spcAft>
                <a:spcPts val="0"/>
              </a:spcAft>
            </a:pPr>
            <a:r>
              <a:rPr lang="en-US" sz="1600" dirty="0"/>
              <a:t> Study optimization of UE authentication during UE mobility in trusted non-3GPP access across different TNAPs under</a:t>
            </a:r>
          </a:p>
          <a:p>
            <a:pPr marR="0" lvl="1">
              <a:spcAft>
                <a:spcPts val="0"/>
              </a:spcAft>
            </a:pPr>
            <a:r>
              <a:rPr lang="en-US" sz="1400" dirty="0"/>
              <a:t>Same TNGF  </a:t>
            </a:r>
          </a:p>
          <a:p>
            <a:pPr marR="0" lvl="1">
              <a:spcAft>
                <a:spcPts val="0"/>
              </a:spcAft>
            </a:pPr>
            <a:r>
              <a:rPr lang="en-US" sz="1400" dirty="0"/>
              <a:t>Different TNGFs</a:t>
            </a:r>
          </a:p>
          <a:p>
            <a:pPr>
              <a:lnSpc>
                <a:spcPct val="100000"/>
              </a:lnSpc>
            </a:pPr>
            <a:r>
              <a:rPr lang="en-US" sz="1600" dirty="0"/>
              <a:t> Study optimization of re-authentication  during  UE mobility in non-3GPP access by using, for example</a:t>
            </a:r>
          </a:p>
          <a:p>
            <a:pPr lvl="1"/>
            <a:r>
              <a:rPr lang="en-US" sz="1400" dirty="0"/>
              <a:t>802.11r  Fast Basic Service Set (BSS) Transition (FT)  for UE mobility and reassociation to a new AP in Wi-Fi access </a:t>
            </a:r>
          </a:p>
          <a:p>
            <a:pPr lvl="1"/>
            <a:r>
              <a:rPr lang="en-US" sz="1400" dirty="0"/>
              <a:t>EAP Re-authentication Protocol (ERP)</a:t>
            </a:r>
          </a:p>
        </p:txBody>
      </p:sp>
      <p:sp>
        <p:nvSpPr>
          <p:cNvPr id="14" name="TextBox 13">
            <a:extLst>
              <a:ext uri="{FF2B5EF4-FFF2-40B4-BE49-F238E27FC236}">
                <a16:creationId xmlns:a16="http://schemas.microsoft.com/office/drawing/2014/main" id="{4542E355-EA59-8FC3-0167-0175E7A7A0EC}"/>
              </a:ext>
            </a:extLst>
          </p:cNvPr>
          <p:cNvSpPr txBox="1"/>
          <p:nvPr/>
        </p:nvSpPr>
        <p:spPr>
          <a:xfrm>
            <a:off x="7953153" y="6107666"/>
            <a:ext cx="4104167" cy="261610"/>
          </a:xfrm>
          <a:prstGeom prst="rect">
            <a:avLst/>
          </a:prstGeom>
          <a:noFill/>
        </p:spPr>
        <p:txBody>
          <a:bodyPr wrap="square" rtlCol="0">
            <a:spAutoFit/>
          </a:bodyPr>
          <a:lstStyle/>
          <a:p>
            <a:r>
              <a:rPr lang="en-US" sz="1100" i="0" u="none" strike="noStrike" dirty="0">
                <a:solidFill>
                  <a:srgbClr val="000000"/>
                </a:solidFill>
                <a:effectLst/>
              </a:rPr>
              <a:t>Optimization across UE mobility in trusted non-3GPP access</a:t>
            </a:r>
            <a:endParaRPr lang="en-US" sz="1100" dirty="0"/>
          </a:p>
        </p:txBody>
      </p:sp>
      <p:grpSp>
        <p:nvGrpSpPr>
          <p:cNvPr id="5" name="Group 4">
            <a:extLst>
              <a:ext uri="{FF2B5EF4-FFF2-40B4-BE49-F238E27FC236}">
                <a16:creationId xmlns:a16="http://schemas.microsoft.com/office/drawing/2014/main" id="{EBD5C18A-1C0B-D2D8-7A1C-0D09B627E66F}"/>
              </a:ext>
            </a:extLst>
          </p:cNvPr>
          <p:cNvGrpSpPr/>
          <p:nvPr/>
        </p:nvGrpSpPr>
        <p:grpSpPr>
          <a:xfrm>
            <a:off x="8021294" y="860891"/>
            <a:ext cx="3724273" cy="5194896"/>
            <a:chOff x="8397953" y="283779"/>
            <a:chExt cx="3724273" cy="5194896"/>
          </a:xfrm>
        </p:grpSpPr>
        <p:grpSp>
          <p:nvGrpSpPr>
            <p:cNvPr id="24" name="Group 23">
              <a:extLst>
                <a:ext uri="{FF2B5EF4-FFF2-40B4-BE49-F238E27FC236}">
                  <a16:creationId xmlns:a16="http://schemas.microsoft.com/office/drawing/2014/main" id="{E3658024-8BEB-D31A-5838-883E6BF8548A}"/>
                </a:ext>
              </a:extLst>
            </p:cNvPr>
            <p:cNvGrpSpPr/>
            <p:nvPr/>
          </p:nvGrpSpPr>
          <p:grpSpPr>
            <a:xfrm>
              <a:off x="8399365" y="1162385"/>
              <a:ext cx="3722861" cy="1933144"/>
              <a:chOff x="8399365" y="1162385"/>
              <a:chExt cx="3722861" cy="1933144"/>
            </a:xfrm>
          </p:grpSpPr>
          <p:pic>
            <p:nvPicPr>
              <p:cNvPr id="7" name="Graphic 6" descr="Smart Phone outline">
                <a:extLst>
                  <a:ext uri="{FF2B5EF4-FFF2-40B4-BE49-F238E27FC236}">
                    <a16:creationId xmlns:a16="http://schemas.microsoft.com/office/drawing/2014/main" id="{234698D2-EBEC-5270-601A-578BA35B7C7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402182" y="1162385"/>
                <a:ext cx="789105" cy="741571"/>
              </a:xfrm>
              <a:prstGeom prst="rect">
                <a:avLst/>
              </a:prstGeom>
            </p:spPr>
          </p:pic>
          <p:pic>
            <p:nvPicPr>
              <p:cNvPr id="8" name="Graphic 7" descr="Smart Phone outline">
                <a:extLst>
                  <a:ext uri="{FF2B5EF4-FFF2-40B4-BE49-F238E27FC236}">
                    <a16:creationId xmlns:a16="http://schemas.microsoft.com/office/drawing/2014/main" id="{F719CCB8-730F-E72A-D866-31C04C76B80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99365" y="2353958"/>
                <a:ext cx="789105" cy="741571"/>
              </a:xfrm>
              <a:prstGeom prst="rect">
                <a:avLst/>
              </a:prstGeom>
            </p:spPr>
          </p:pic>
          <p:sp>
            <p:nvSpPr>
              <p:cNvPr id="12" name="Rectangle 11">
                <a:extLst>
                  <a:ext uri="{FF2B5EF4-FFF2-40B4-BE49-F238E27FC236}">
                    <a16:creationId xmlns:a16="http://schemas.microsoft.com/office/drawing/2014/main" id="{272679A5-97A9-F2C0-82DC-D8313014F441}"/>
                  </a:ext>
                </a:extLst>
              </p:cNvPr>
              <p:cNvSpPr/>
              <p:nvPr/>
            </p:nvSpPr>
            <p:spPr>
              <a:xfrm>
                <a:off x="10463311" y="1741892"/>
                <a:ext cx="656784" cy="3693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TNGF</a:t>
                </a:r>
              </a:p>
            </p:txBody>
          </p:sp>
          <p:sp>
            <p:nvSpPr>
              <p:cNvPr id="13" name="Rectangle 12">
                <a:extLst>
                  <a:ext uri="{FF2B5EF4-FFF2-40B4-BE49-F238E27FC236}">
                    <a16:creationId xmlns:a16="http://schemas.microsoft.com/office/drawing/2014/main" id="{7A1A03FA-9EF0-DBF7-9CC5-F7D12BCF4B73}"/>
                  </a:ext>
                </a:extLst>
              </p:cNvPr>
              <p:cNvSpPr/>
              <p:nvPr/>
            </p:nvSpPr>
            <p:spPr>
              <a:xfrm>
                <a:off x="11465442" y="1748426"/>
                <a:ext cx="656784" cy="3693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5GC</a:t>
                </a:r>
              </a:p>
            </p:txBody>
          </p:sp>
          <p:cxnSp>
            <p:nvCxnSpPr>
              <p:cNvPr id="15" name="Straight Connector 14">
                <a:extLst>
                  <a:ext uri="{FF2B5EF4-FFF2-40B4-BE49-F238E27FC236}">
                    <a16:creationId xmlns:a16="http://schemas.microsoft.com/office/drawing/2014/main" id="{1D199B45-54F3-633F-47CD-FCEDA34DCD6C}"/>
                  </a:ext>
                </a:extLst>
              </p:cNvPr>
              <p:cNvCxnSpPr>
                <a:cxnSpLocks/>
                <a:endCxn id="12" idx="1"/>
              </p:cNvCxnSpPr>
              <p:nvPr/>
            </p:nvCxnSpPr>
            <p:spPr>
              <a:xfrm>
                <a:off x="10155735" y="1595346"/>
                <a:ext cx="307576" cy="331212"/>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8405EC50-6035-378F-5CE5-3F6B992AF05E}"/>
                  </a:ext>
                </a:extLst>
              </p:cNvPr>
              <p:cNvCxnSpPr>
                <a:cxnSpLocks/>
                <a:endCxn id="12" idx="1"/>
              </p:cNvCxnSpPr>
              <p:nvPr/>
            </p:nvCxnSpPr>
            <p:spPr>
              <a:xfrm flipV="1">
                <a:off x="10155735" y="1926558"/>
                <a:ext cx="307576" cy="703412"/>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30A21CD7-FC30-095F-3A60-2342EDC90767}"/>
                  </a:ext>
                </a:extLst>
              </p:cNvPr>
              <p:cNvCxnSpPr>
                <a:cxnSpLocks/>
                <a:stCxn id="12" idx="3"/>
                <a:endCxn id="13" idx="1"/>
              </p:cNvCxnSpPr>
              <p:nvPr/>
            </p:nvCxnSpPr>
            <p:spPr>
              <a:xfrm>
                <a:off x="11120095" y="1926558"/>
                <a:ext cx="345347" cy="6534"/>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CFEE7E72-2414-6F18-C018-EE0D62A74850}"/>
                  </a:ext>
                </a:extLst>
              </p:cNvPr>
              <p:cNvCxnSpPr>
                <a:cxnSpLocks/>
                <a:stCxn id="7" idx="2"/>
                <a:endCxn id="8" idx="0"/>
              </p:cNvCxnSpPr>
              <p:nvPr/>
            </p:nvCxnSpPr>
            <p:spPr>
              <a:xfrm flipH="1">
                <a:off x="8793918" y="1903956"/>
                <a:ext cx="2817" cy="450002"/>
              </a:xfrm>
              <a:prstGeom prst="straightConnector1">
                <a:avLst/>
              </a:prstGeom>
              <a:ln>
                <a:prstDash val="dash"/>
                <a:headEnd type="arrow"/>
                <a:tailEnd type="arrow"/>
              </a:ln>
            </p:spPr>
            <p:style>
              <a:lnRef idx="1">
                <a:schemeClr val="accent1"/>
              </a:lnRef>
              <a:fillRef idx="0">
                <a:schemeClr val="accent1"/>
              </a:fillRef>
              <a:effectRef idx="0">
                <a:schemeClr val="accent1"/>
              </a:effectRef>
              <a:fontRef idx="minor">
                <a:schemeClr val="tx1"/>
              </a:fontRef>
            </p:style>
          </p:cxnSp>
        </p:grpSp>
        <p:pic>
          <p:nvPicPr>
            <p:cNvPr id="26" name="Graphic 25" descr="Smart Phone outline">
              <a:extLst>
                <a:ext uri="{FF2B5EF4-FFF2-40B4-BE49-F238E27FC236}">
                  <a16:creationId xmlns:a16="http://schemas.microsoft.com/office/drawing/2014/main" id="{4AAC0832-BE36-F37B-7415-68CCB0BA99C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400770" y="3545531"/>
              <a:ext cx="789105" cy="741571"/>
            </a:xfrm>
            <a:prstGeom prst="rect">
              <a:avLst/>
            </a:prstGeom>
          </p:spPr>
        </p:pic>
        <p:pic>
          <p:nvPicPr>
            <p:cNvPr id="27" name="Graphic 26" descr="Smart Phone outline">
              <a:extLst>
                <a:ext uri="{FF2B5EF4-FFF2-40B4-BE49-F238E27FC236}">
                  <a16:creationId xmlns:a16="http://schemas.microsoft.com/office/drawing/2014/main" id="{16AAEE04-311E-9FAC-E55D-C3D40F1A342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97953" y="4737104"/>
              <a:ext cx="789105" cy="741571"/>
            </a:xfrm>
            <a:prstGeom prst="rect">
              <a:avLst/>
            </a:prstGeom>
          </p:spPr>
        </p:pic>
        <p:sp>
          <p:nvSpPr>
            <p:cNvPr id="30" name="Rectangle 29">
              <a:extLst>
                <a:ext uri="{FF2B5EF4-FFF2-40B4-BE49-F238E27FC236}">
                  <a16:creationId xmlns:a16="http://schemas.microsoft.com/office/drawing/2014/main" id="{EA5D254F-0E8C-CB68-7E7A-328CA76E7C71}"/>
                </a:ext>
              </a:extLst>
            </p:cNvPr>
            <p:cNvSpPr/>
            <p:nvPr/>
          </p:nvSpPr>
          <p:spPr>
            <a:xfrm>
              <a:off x="10461899" y="3793826"/>
              <a:ext cx="656784" cy="3693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TNGF</a:t>
              </a:r>
            </a:p>
          </p:txBody>
        </p:sp>
        <p:cxnSp>
          <p:nvCxnSpPr>
            <p:cNvPr id="32" name="Straight Connector 31">
              <a:extLst>
                <a:ext uri="{FF2B5EF4-FFF2-40B4-BE49-F238E27FC236}">
                  <a16:creationId xmlns:a16="http://schemas.microsoft.com/office/drawing/2014/main" id="{2515F7E5-8136-0D48-798D-5570DE9F76E6}"/>
                </a:ext>
              </a:extLst>
            </p:cNvPr>
            <p:cNvCxnSpPr>
              <a:cxnSpLocks/>
              <a:endCxn id="30" idx="1"/>
            </p:cNvCxnSpPr>
            <p:nvPr/>
          </p:nvCxnSpPr>
          <p:spPr>
            <a:xfrm>
              <a:off x="10154323" y="3978492"/>
              <a:ext cx="30757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07DEAF07-74D3-8350-5CF1-3D43F9573FFF}"/>
                </a:ext>
              </a:extLst>
            </p:cNvPr>
            <p:cNvCxnSpPr>
              <a:cxnSpLocks/>
              <a:endCxn id="47" idx="1"/>
            </p:cNvCxnSpPr>
            <p:nvPr/>
          </p:nvCxnSpPr>
          <p:spPr>
            <a:xfrm>
              <a:off x="9982200" y="4897669"/>
              <a:ext cx="4282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7D73D37D-02CD-F693-5CED-AB5E66BB1BF0}"/>
                </a:ext>
              </a:extLst>
            </p:cNvPr>
            <p:cNvCxnSpPr>
              <a:cxnSpLocks/>
              <a:stCxn id="30" idx="0"/>
              <a:endCxn id="13" idx="2"/>
            </p:cNvCxnSpPr>
            <p:nvPr/>
          </p:nvCxnSpPr>
          <p:spPr>
            <a:xfrm flipV="1">
              <a:off x="10790291" y="2117757"/>
              <a:ext cx="1003543" cy="1676069"/>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D6AF4246-7F4A-786D-6F8A-4FC4E2C27A68}"/>
                </a:ext>
              </a:extLst>
            </p:cNvPr>
            <p:cNvCxnSpPr>
              <a:stCxn id="26" idx="2"/>
              <a:endCxn id="27" idx="0"/>
            </p:cNvCxnSpPr>
            <p:nvPr/>
          </p:nvCxnSpPr>
          <p:spPr>
            <a:xfrm flipH="1">
              <a:off x="8792506" y="4287102"/>
              <a:ext cx="2817" cy="450002"/>
            </a:xfrm>
            <a:prstGeom prst="straightConnector1">
              <a:avLst/>
            </a:prstGeom>
            <a:ln>
              <a:prstDash val="dash"/>
              <a:headEnd type="arrow"/>
              <a:tailEnd type="arrow"/>
            </a:ln>
          </p:spPr>
          <p:style>
            <a:lnRef idx="1">
              <a:schemeClr val="accent1"/>
            </a:lnRef>
            <a:fillRef idx="0">
              <a:schemeClr val="accent1"/>
            </a:fillRef>
            <a:effectRef idx="0">
              <a:schemeClr val="accent1"/>
            </a:effectRef>
            <a:fontRef idx="minor">
              <a:schemeClr val="tx1"/>
            </a:fontRef>
          </p:style>
        </p:cxnSp>
        <p:sp>
          <p:nvSpPr>
            <p:cNvPr id="47" name="Rectangle 46">
              <a:extLst>
                <a:ext uri="{FF2B5EF4-FFF2-40B4-BE49-F238E27FC236}">
                  <a16:creationId xmlns:a16="http://schemas.microsoft.com/office/drawing/2014/main" id="{55B34FE9-0E06-6F80-08CB-0B4EEB3457DC}"/>
                </a:ext>
              </a:extLst>
            </p:cNvPr>
            <p:cNvSpPr/>
            <p:nvPr/>
          </p:nvSpPr>
          <p:spPr>
            <a:xfrm>
              <a:off x="10410492" y="4713003"/>
              <a:ext cx="656784" cy="3693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TNGF</a:t>
              </a:r>
            </a:p>
          </p:txBody>
        </p:sp>
        <p:cxnSp>
          <p:nvCxnSpPr>
            <p:cNvPr id="57" name="Straight Connector 56">
              <a:extLst>
                <a:ext uri="{FF2B5EF4-FFF2-40B4-BE49-F238E27FC236}">
                  <a16:creationId xmlns:a16="http://schemas.microsoft.com/office/drawing/2014/main" id="{A3481980-30A6-1387-4711-6970EEE8B3B9}"/>
                </a:ext>
              </a:extLst>
            </p:cNvPr>
            <p:cNvCxnSpPr>
              <a:cxnSpLocks/>
              <a:stCxn id="47" idx="3"/>
              <a:endCxn id="13" idx="2"/>
            </p:cNvCxnSpPr>
            <p:nvPr/>
          </p:nvCxnSpPr>
          <p:spPr>
            <a:xfrm flipV="1">
              <a:off x="11067276" y="2117757"/>
              <a:ext cx="726558" cy="2779912"/>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DCF4A68F-37D5-9C0F-107E-96363A2857AD}"/>
                </a:ext>
              </a:extLst>
            </p:cNvPr>
            <p:cNvCxnSpPr>
              <a:stCxn id="30" idx="2"/>
              <a:endCxn id="47" idx="0"/>
            </p:cNvCxnSpPr>
            <p:nvPr/>
          </p:nvCxnSpPr>
          <p:spPr>
            <a:xfrm flipH="1">
              <a:off x="10738884" y="4163157"/>
              <a:ext cx="51407" cy="549846"/>
            </a:xfrm>
            <a:prstGeom prst="line">
              <a:avLst/>
            </a:prstGeom>
            <a:ln>
              <a:prstDash val="dash"/>
            </a:ln>
          </p:spPr>
          <p:style>
            <a:lnRef idx="1">
              <a:schemeClr val="accent1"/>
            </a:lnRef>
            <a:fillRef idx="0">
              <a:schemeClr val="accent1"/>
            </a:fillRef>
            <a:effectRef idx="0">
              <a:schemeClr val="accent1"/>
            </a:effectRef>
            <a:fontRef idx="minor">
              <a:schemeClr val="tx1"/>
            </a:fontRef>
          </p:style>
        </p:cxnSp>
        <p:pic>
          <p:nvPicPr>
            <p:cNvPr id="1026" name="Picture 2" descr="wifi access images from pixabay.com">
              <a:extLst>
                <a:ext uri="{FF2B5EF4-FFF2-40B4-BE49-F238E27FC236}">
                  <a16:creationId xmlns:a16="http://schemas.microsoft.com/office/drawing/2014/main" id="{8B053164-5430-1BEB-DCF0-550E4661915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54102" y="1281491"/>
              <a:ext cx="500221" cy="50022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wifi access images from pixabay.com">
              <a:extLst>
                <a:ext uri="{FF2B5EF4-FFF2-40B4-BE49-F238E27FC236}">
                  <a16:creationId xmlns:a16="http://schemas.microsoft.com/office/drawing/2014/main" id="{454BB482-98D8-E173-792B-667CBFE6FA7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96125" y="2398295"/>
              <a:ext cx="500221" cy="50022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wifi access images from pixabay.com">
              <a:extLst>
                <a:ext uri="{FF2B5EF4-FFF2-40B4-BE49-F238E27FC236}">
                  <a16:creationId xmlns:a16="http://schemas.microsoft.com/office/drawing/2014/main" id="{67BFFE1D-6B57-ECFD-85C5-5EA6FDA993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16331" y="3780865"/>
              <a:ext cx="500221" cy="50022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wifi access images from pixabay.com">
              <a:extLst>
                <a:ext uri="{FF2B5EF4-FFF2-40B4-BE49-F238E27FC236}">
                  <a16:creationId xmlns:a16="http://schemas.microsoft.com/office/drawing/2014/main" id="{76A9C560-F584-516F-F8A6-7799B21ED53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1668" y="4651754"/>
              <a:ext cx="500221" cy="500221"/>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D2B4C966-2C7B-1511-D656-DFFA834C2479}"/>
                </a:ext>
              </a:extLst>
            </p:cNvPr>
            <p:cNvSpPr txBox="1"/>
            <p:nvPr/>
          </p:nvSpPr>
          <p:spPr>
            <a:xfrm>
              <a:off x="9535980" y="3158156"/>
              <a:ext cx="918392" cy="369332"/>
            </a:xfrm>
            <a:prstGeom prst="rect">
              <a:avLst/>
            </a:prstGeom>
            <a:noFill/>
          </p:spPr>
          <p:txBody>
            <a:bodyPr wrap="square" rtlCol="0">
              <a:spAutoFit/>
            </a:bodyPr>
            <a:lstStyle/>
            <a:p>
              <a:r>
                <a:rPr lang="en-US" dirty="0"/>
                <a:t>TNAPs</a:t>
              </a:r>
            </a:p>
          </p:txBody>
        </p:sp>
        <p:cxnSp>
          <p:nvCxnSpPr>
            <p:cNvPr id="20" name="Straight Arrow Connector 19">
              <a:extLst>
                <a:ext uri="{FF2B5EF4-FFF2-40B4-BE49-F238E27FC236}">
                  <a16:creationId xmlns:a16="http://schemas.microsoft.com/office/drawing/2014/main" id="{F1211C5A-5142-BE87-EF65-30FCAE828C66}"/>
                </a:ext>
              </a:extLst>
            </p:cNvPr>
            <p:cNvCxnSpPr>
              <a:cxnSpLocks/>
              <a:stCxn id="4" idx="2"/>
              <a:endCxn id="17" idx="0"/>
            </p:cNvCxnSpPr>
            <p:nvPr/>
          </p:nvCxnSpPr>
          <p:spPr>
            <a:xfrm>
              <a:off x="9946236" y="2898516"/>
              <a:ext cx="48940" cy="259640"/>
            </a:xfrm>
            <a:prstGeom prst="straightConnector1">
              <a:avLst/>
            </a:prstGeom>
            <a:ln>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0A48B355-7F96-CE3E-55E1-4C9417F951A6}"/>
                </a:ext>
              </a:extLst>
            </p:cNvPr>
            <p:cNvCxnSpPr>
              <a:cxnSpLocks/>
              <a:stCxn id="6" idx="0"/>
              <a:endCxn id="17" idx="2"/>
            </p:cNvCxnSpPr>
            <p:nvPr/>
          </p:nvCxnSpPr>
          <p:spPr>
            <a:xfrm flipV="1">
              <a:off x="9866442" y="3527488"/>
              <a:ext cx="128734" cy="253377"/>
            </a:xfrm>
            <a:prstGeom prst="straightConnector1">
              <a:avLst/>
            </a:prstGeom>
            <a:ln>
              <a:headEnd type="triangle"/>
              <a:tailEnd type="non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532D2B00-F226-EA91-01E1-DF972A38828E}"/>
                </a:ext>
              </a:extLst>
            </p:cNvPr>
            <p:cNvSpPr txBox="1"/>
            <p:nvPr/>
          </p:nvSpPr>
          <p:spPr>
            <a:xfrm>
              <a:off x="11992303" y="283779"/>
              <a:ext cx="0" cy="0"/>
            </a:xfrm>
            <a:prstGeom prst="rect">
              <a:avLst/>
            </a:prstGeom>
            <a:noFill/>
          </p:spPr>
          <p:txBody>
            <a:bodyPr wrap="none" rtlCol="0">
              <a:normAutofit fontScale="25000" lnSpcReduction="20000"/>
            </a:bodyPr>
            <a:lstStyle/>
            <a:p>
              <a:pPr algn="l"/>
              <a:endParaRPr lang="en-US" sz="1000" dirty="0">
                <a:latin typeface="Handlee" panose="02000000000000000000" pitchFamily="2" charset="77"/>
              </a:endParaRPr>
            </a:p>
          </p:txBody>
        </p:sp>
      </p:grpSp>
    </p:spTree>
    <p:extLst>
      <p:ext uri="{BB962C8B-B14F-4D97-AF65-F5344CB8AC3E}">
        <p14:creationId xmlns:p14="http://schemas.microsoft.com/office/powerpoint/2010/main" val="336733594"/>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79512" y="596347"/>
            <a:ext cx="10956235" cy="945253"/>
          </a:xfrm>
        </p:spPr>
        <p:txBody>
          <a:bodyPr/>
          <a:lstStyle/>
          <a:p>
            <a:r>
              <a:rPr lang="en-GB" altLang="en-US" sz="2600" dirty="0"/>
              <a:t>#6.  </a:t>
            </a:r>
            <a:r>
              <a:rPr lang="en-US" sz="2600" dirty="0"/>
              <a:t>5WWC enhancements on visibility of devices behind RG</a:t>
            </a:r>
            <a:endParaRPr lang="en-GB" altLang="en-US" sz="2600"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0" y="1789043"/>
            <a:ext cx="6410739" cy="4522304"/>
          </a:xfrm>
        </p:spPr>
        <p:txBody>
          <a:bodyPr/>
          <a:lstStyle/>
          <a:p>
            <a:r>
              <a:rPr lang="en-US" sz="1400" dirty="0"/>
              <a:t>Rel-18 5WWC_Ph2 WI has introduced a solution for </a:t>
            </a:r>
            <a:r>
              <a:rPr lang="en-US" sz="1400" i="1" dirty="0"/>
              <a:t>group o</a:t>
            </a:r>
            <a:r>
              <a:rPr lang="en-US" sz="1400" dirty="0"/>
              <a:t>f </a:t>
            </a:r>
            <a:r>
              <a:rPr lang="en-US" sz="1400" i="1" dirty="0"/>
              <a:t>devices </a:t>
            </a:r>
            <a:r>
              <a:rPr lang="en-US" sz="1400" dirty="0"/>
              <a:t>(behind AP/RG) connecting to 5GC and providing differentiated services only for those group of devices.  However, the solution is not sufficient for operators as it does not allow capabilities and service offerings like the ones below that already exist in their network. </a:t>
            </a:r>
          </a:p>
          <a:p>
            <a:pPr lvl="1"/>
            <a:r>
              <a:rPr lang="en-US" sz="1100" dirty="0"/>
              <a:t>Visibility and identification of </a:t>
            </a:r>
            <a:r>
              <a:rPr lang="en-US" sz="1100" i="1" dirty="0"/>
              <a:t>each device</a:t>
            </a:r>
            <a:r>
              <a:rPr lang="en-US" sz="1100" dirty="0"/>
              <a:t> (e.g., MAC address). </a:t>
            </a:r>
          </a:p>
          <a:p>
            <a:pPr lvl="1"/>
            <a:r>
              <a:rPr lang="en-US" sz="1100" dirty="0"/>
              <a:t>Allocation of IP address(es) to </a:t>
            </a:r>
            <a:r>
              <a:rPr lang="en-US" sz="1100" i="1" dirty="0"/>
              <a:t>each device</a:t>
            </a:r>
            <a:r>
              <a:rPr lang="en-US" sz="1100" dirty="0"/>
              <a:t>.  </a:t>
            </a:r>
          </a:p>
          <a:p>
            <a:pPr lvl="1"/>
            <a:r>
              <a:rPr lang="en-US" sz="1100" dirty="0"/>
              <a:t>Subscriber/end-user and operator control of services and differentiated QoS policy (by customer and operator) to </a:t>
            </a:r>
            <a:r>
              <a:rPr lang="en-US" sz="1100" i="1" dirty="0"/>
              <a:t>each device</a:t>
            </a:r>
            <a:r>
              <a:rPr lang="en-US" sz="1100" dirty="0"/>
              <a:t>. Capabilities such as</a:t>
            </a:r>
          </a:p>
          <a:p>
            <a:pPr lvl="2"/>
            <a:r>
              <a:rPr lang="en-US" sz="1050" dirty="0"/>
              <a:t>Usage and service visibility: Subscriber to view, monitor usage across applications and devices real time.</a:t>
            </a:r>
          </a:p>
          <a:p>
            <a:pPr lvl="2"/>
            <a:r>
              <a:rPr lang="en-US" sz="1050" dirty="0"/>
              <a:t>User-controlled prioritization and Parental control: Subscriber to prioritize, control QoS or block individual device(s) or device(s) of an individual user or applications. Subscriber to control access based on time of day and/or content type.</a:t>
            </a:r>
          </a:p>
          <a:p>
            <a:r>
              <a:rPr lang="en-US" sz="1400" dirty="0"/>
              <a:t>Having awareness of each device in 5GC will also allow operators to additional services, for example,</a:t>
            </a:r>
          </a:p>
          <a:p>
            <a:pPr lvl="1"/>
            <a:r>
              <a:rPr lang="en-US" sz="1100" dirty="0"/>
              <a:t>NaaS to third parties for sponsored connectivity (e.g., an 8K movie to a specific device from a streaming provider even though the subscriber’s regular subscription does not allow it.)</a:t>
            </a:r>
            <a:endParaRPr lang="en-US" sz="1400" dirty="0"/>
          </a:p>
          <a:p>
            <a:r>
              <a:rPr lang="en-US" sz="1400" dirty="0"/>
              <a:t>Standardizing capabilities/requirements like the ones above will allow operators fully benefit from converged 5GC architecture.  </a:t>
            </a:r>
          </a:p>
          <a:p>
            <a:pPr lvl="1"/>
            <a:r>
              <a:rPr lang="en-US" sz="1100" dirty="0"/>
              <a:t>In Rel-18 TR 23-700-17 had Solution #8 (“combo Ethernet + IP” PDU type) that would facilitate the use cases above for RG (FN-RG, 5G-RG), but it could not make the TR conclusions.  If such a solution is agreeable by SA2, this can be addressed as a TEI-19 WID. </a:t>
            </a:r>
          </a:p>
        </p:txBody>
      </p:sp>
      <p:graphicFrame>
        <p:nvGraphicFramePr>
          <p:cNvPr id="5" name="Object 4">
            <a:extLst>
              <a:ext uri="{FF2B5EF4-FFF2-40B4-BE49-F238E27FC236}">
                <a16:creationId xmlns:a16="http://schemas.microsoft.com/office/drawing/2014/main" id="{179E8E3D-3BD1-E132-C911-C22E8CA7BE5B}"/>
              </a:ext>
            </a:extLst>
          </p:cNvPr>
          <p:cNvGraphicFramePr>
            <a:graphicFrameLocks noChangeAspect="1"/>
          </p:cNvGraphicFramePr>
          <p:nvPr>
            <p:extLst>
              <p:ext uri="{D42A27DB-BD31-4B8C-83A1-F6EECF244321}">
                <p14:modId xmlns:p14="http://schemas.microsoft.com/office/powerpoint/2010/main" val="3789013562"/>
              </p:ext>
            </p:extLst>
          </p:nvPr>
        </p:nvGraphicFramePr>
        <p:xfrm>
          <a:off x="7106477" y="1778804"/>
          <a:ext cx="3647661" cy="2083100"/>
        </p:xfrm>
        <a:graphic>
          <a:graphicData uri="http://schemas.openxmlformats.org/presentationml/2006/ole">
            <mc:AlternateContent xmlns:mc="http://schemas.openxmlformats.org/markup-compatibility/2006">
              <mc:Choice xmlns:v="urn:schemas-microsoft-com:vml" Requires="v">
                <p:oleObj r:id="rId2" imgW="9093200" imgH="5232400" progId="Visio.Drawing.15">
                  <p:embed/>
                </p:oleObj>
              </mc:Choice>
              <mc:Fallback>
                <p:oleObj r:id="rId2" imgW="9093200" imgH="5232400" progId="Visio.Drawing.15">
                  <p:embed/>
                  <p:pic>
                    <p:nvPicPr>
                      <p:cNvPr id="5" name="Object 4">
                        <a:extLst>
                          <a:ext uri="{FF2B5EF4-FFF2-40B4-BE49-F238E27FC236}">
                            <a16:creationId xmlns:a16="http://schemas.microsoft.com/office/drawing/2014/main" id="{179E8E3D-3BD1-E132-C911-C22E8CA7BE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06477" y="1778804"/>
                        <a:ext cx="3647661" cy="2083100"/>
                      </a:xfrm>
                      <a:prstGeom prst="rect">
                        <a:avLst/>
                      </a:prstGeom>
                      <a:noFill/>
                      <a:ln>
                        <a:solidFill>
                          <a:schemeClr val="accent1"/>
                        </a:solidFill>
                      </a:ln>
                    </p:spPr>
                  </p:pic>
                </p:oleObj>
              </mc:Fallback>
            </mc:AlternateContent>
          </a:graphicData>
        </a:graphic>
      </p:graphicFrame>
      <p:sp>
        <p:nvSpPr>
          <p:cNvPr id="6" name="TextBox 5">
            <a:extLst>
              <a:ext uri="{FF2B5EF4-FFF2-40B4-BE49-F238E27FC236}">
                <a16:creationId xmlns:a16="http://schemas.microsoft.com/office/drawing/2014/main" id="{C90042D1-C224-6AE6-CD18-0030EAAE04B5}"/>
              </a:ext>
            </a:extLst>
          </p:cNvPr>
          <p:cNvSpPr txBox="1"/>
          <p:nvPr/>
        </p:nvSpPr>
        <p:spPr>
          <a:xfrm>
            <a:off x="8949696" y="3823765"/>
            <a:ext cx="1943161" cy="253916"/>
          </a:xfrm>
          <a:prstGeom prst="rect">
            <a:avLst/>
          </a:prstGeom>
          <a:noFill/>
        </p:spPr>
        <p:txBody>
          <a:bodyPr wrap="none" rtlCol="0">
            <a:spAutoFit/>
          </a:bodyPr>
          <a:lstStyle/>
          <a:p>
            <a:r>
              <a:rPr lang="en-US" sz="1050" dirty="0"/>
              <a:t>Solution concluded in Rel-18 </a:t>
            </a:r>
          </a:p>
        </p:txBody>
      </p:sp>
      <p:graphicFrame>
        <p:nvGraphicFramePr>
          <p:cNvPr id="7" name="Object 6">
            <a:extLst>
              <a:ext uri="{FF2B5EF4-FFF2-40B4-BE49-F238E27FC236}">
                <a16:creationId xmlns:a16="http://schemas.microsoft.com/office/drawing/2014/main" id="{93D51012-B9FE-29A7-49D7-F89E4B8F4ACB}"/>
              </a:ext>
            </a:extLst>
          </p:cNvPr>
          <p:cNvGraphicFramePr>
            <a:graphicFrameLocks noChangeAspect="1"/>
          </p:cNvGraphicFramePr>
          <p:nvPr>
            <p:extLst>
              <p:ext uri="{D42A27DB-BD31-4B8C-83A1-F6EECF244321}">
                <p14:modId xmlns:p14="http://schemas.microsoft.com/office/powerpoint/2010/main" val="2325385782"/>
              </p:ext>
            </p:extLst>
          </p:nvPr>
        </p:nvGraphicFramePr>
        <p:xfrm>
          <a:off x="6937514" y="4104861"/>
          <a:ext cx="4344406" cy="1823831"/>
        </p:xfrm>
        <a:graphic>
          <a:graphicData uri="http://schemas.openxmlformats.org/presentationml/2006/ole">
            <mc:AlternateContent xmlns:mc="http://schemas.openxmlformats.org/markup-compatibility/2006">
              <mc:Choice xmlns:v="urn:schemas-microsoft-com:vml" Requires="v">
                <p:oleObj r:id="rId4" imgW="5410200" imgH="2235200" progId="Visio.Drawing.11">
                  <p:embed/>
                </p:oleObj>
              </mc:Choice>
              <mc:Fallback>
                <p:oleObj r:id="rId4" imgW="5410200" imgH="2235200" progId="Visio.Drawing.11">
                  <p:embed/>
                  <p:pic>
                    <p:nvPicPr>
                      <p:cNvPr id="7" name="Object 6">
                        <a:extLst>
                          <a:ext uri="{FF2B5EF4-FFF2-40B4-BE49-F238E27FC236}">
                            <a16:creationId xmlns:a16="http://schemas.microsoft.com/office/drawing/2014/main" id="{93D51012-B9FE-29A7-49D7-F89E4B8F4AC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37514" y="4104861"/>
                        <a:ext cx="4344406" cy="1823831"/>
                      </a:xfrm>
                      <a:prstGeom prst="rect">
                        <a:avLst/>
                      </a:prstGeom>
                      <a:noFill/>
                      <a:ln>
                        <a:solidFill>
                          <a:schemeClr val="accent1"/>
                        </a:solidFill>
                      </a:ln>
                    </p:spPr>
                  </p:pic>
                </p:oleObj>
              </mc:Fallback>
            </mc:AlternateContent>
          </a:graphicData>
        </a:graphic>
      </p:graphicFrame>
      <p:sp>
        <p:nvSpPr>
          <p:cNvPr id="8" name="TextBox 7">
            <a:extLst>
              <a:ext uri="{FF2B5EF4-FFF2-40B4-BE49-F238E27FC236}">
                <a16:creationId xmlns:a16="http://schemas.microsoft.com/office/drawing/2014/main" id="{92258A59-911A-F397-863B-73BAAA6BF6B8}"/>
              </a:ext>
            </a:extLst>
          </p:cNvPr>
          <p:cNvSpPr txBox="1"/>
          <p:nvPr/>
        </p:nvSpPr>
        <p:spPr>
          <a:xfrm>
            <a:off x="7373421" y="5969813"/>
            <a:ext cx="4818579" cy="261610"/>
          </a:xfrm>
          <a:prstGeom prst="rect">
            <a:avLst/>
          </a:prstGeom>
          <a:noFill/>
        </p:spPr>
        <p:txBody>
          <a:bodyPr wrap="square" rtlCol="0">
            <a:spAutoFit/>
          </a:bodyPr>
          <a:lstStyle/>
          <a:p>
            <a:r>
              <a:rPr lang="en-US" sz="1050" dirty="0"/>
              <a:t>TR 23.700-17, Solution #8, Protocol stack for combo PDU session.</a:t>
            </a:r>
          </a:p>
        </p:txBody>
      </p:sp>
    </p:spTree>
    <p:extLst>
      <p:ext uri="{BB962C8B-B14F-4D97-AF65-F5344CB8AC3E}">
        <p14:creationId xmlns:p14="http://schemas.microsoft.com/office/powerpoint/2010/main" val="243414534"/>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Summary</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This document highlights some Rel-19 SA topics of interest to Charter Communications, Comcast and CableLabs.  </a:t>
            </a:r>
          </a:p>
        </p:txBody>
      </p:sp>
    </p:spTree>
    <p:extLst>
      <p:ext uri="{BB962C8B-B14F-4D97-AF65-F5344CB8AC3E}">
        <p14:creationId xmlns:p14="http://schemas.microsoft.com/office/powerpoint/2010/main" val="242453817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dirty="0"/>
              <a:t>This document is a consolidated view of Release-19 topics of interest to the companies co-sourced this contribution</a:t>
            </a:r>
          </a:p>
          <a:p>
            <a:r>
              <a:rPr lang="en-US" altLang="en-US" dirty="0"/>
              <a:t>Release-19 topics of interest (not in the order of specific priority)</a:t>
            </a:r>
          </a:p>
          <a:p>
            <a:pPr lvl="1"/>
            <a:r>
              <a:rPr lang="en-US" altLang="en-US" dirty="0"/>
              <a:t>Enhancements to Shared Access Network Architecture</a:t>
            </a:r>
          </a:p>
          <a:p>
            <a:pPr lvl="1"/>
            <a:r>
              <a:rPr lang="en-US" altLang="en-US" dirty="0"/>
              <a:t>N3GPP enhancements to identify UEs behind WLAN AP</a:t>
            </a:r>
          </a:p>
          <a:p>
            <a:pPr lvl="1"/>
            <a:r>
              <a:rPr lang="en-US" altLang="en-US" dirty="0"/>
              <a:t>ATSSS enhancements</a:t>
            </a:r>
          </a:p>
          <a:p>
            <a:pPr lvl="1"/>
            <a:r>
              <a:rPr lang="en-US" altLang="en-US" dirty="0"/>
              <a:t>Extension of support for L4S for non-3GPP access connected to 5GC</a:t>
            </a:r>
          </a:p>
          <a:p>
            <a:pPr lvl="1"/>
            <a:r>
              <a:rPr lang="en-US" altLang="en-US" dirty="0"/>
              <a:t>Security enhancements</a:t>
            </a:r>
          </a:p>
          <a:p>
            <a:pPr lvl="1"/>
            <a:r>
              <a:rPr lang="en-US" altLang="en-US" dirty="0"/>
              <a:t>5WWC enhancements on visibility of devices</a:t>
            </a:r>
          </a:p>
          <a:p>
            <a:pPr lvl="1"/>
            <a:endParaRPr lang="en-US" altLang="en-US" dirty="0"/>
          </a:p>
        </p:txBody>
      </p:sp>
    </p:spTree>
    <p:extLst>
      <p:ext uri="{BB962C8B-B14F-4D97-AF65-F5344CB8AC3E}">
        <p14:creationId xmlns:p14="http://schemas.microsoft.com/office/powerpoint/2010/main" val="243291888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Overall View on Rel-19 Content (1/3)</a:t>
            </a:r>
          </a:p>
        </p:txBody>
      </p:sp>
      <p:sp>
        <p:nvSpPr>
          <p:cNvPr id="4" name="TextBox 3">
            <a:extLst>
              <a:ext uri="{FF2B5EF4-FFF2-40B4-BE49-F238E27FC236}">
                <a16:creationId xmlns:a16="http://schemas.microsoft.com/office/drawing/2014/main" id="{6FFD06C4-F5EE-3135-2DA9-E04F876E145B}"/>
              </a:ext>
            </a:extLst>
          </p:cNvPr>
          <p:cNvSpPr txBox="1"/>
          <p:nvPr/>
        </p:nvSpPr>
        <p:spPr>
          <a:xfrm>
            <a:off x="663101" y="6642556"/>
            <a:ext cx="1874231" cy="215444"/>
          </a:xfrm>
          <a:prstGeom prst="rect">
            <a:avLst/>
          </a:prstGeom>
          <a:noFill/>
        </p:spPr>
        <p:txBody>
          <a:bodyPr wrap="none" rtlCol="0">
            <a:spAutoFit/>
          </a:bodyPr>
          <a:lstStyle/>
          <a:p>
            <a:pPr eaLnBrk="1" fontAlgn="auto" hangingPunct="1">
              <a:spcBef>
                <a:spcPts val="0"/>
              </a:spcBef>
              <a:spcAft>
                <a:spcPts val="0"/>
              </a:spcAft>
            </a:pPr>
            <a:r>
              <a:rPr lang="en-US" sz="800" i="1" dirty="0">
                <a:solidFill>
                  <a:prstClr val="black"/>
                </a:solidFill>
                <a:latin typeface="Calibri" panose="020F0502020204030204"/>
                <a:cs typeface="+mn-cs"/>
              </a:rPr>
              <a:t>The list is not in specific priority order.     </a:t>
            </a:r>
          </a:p>
        </p:txBody>
      </p:sp>
      <p:graphicFrame>
        <p:nvGraphicFramePr>
          <p:cNvPr id="6" name="Table 2">
            <a:extLst>
              <a:ext uri="{FF2B5EF4-FFF2-40B4-BE49-F238E27FC236}">
                <a16:creationId xmlns:a16="http://schemas.microsoft.com/office/drawing/2014/main" id="{D9C0A5FB-1995-B0A6-6C0F-C70C298ADFCD}"/>
              </a:ext>
            </a:extLst>
          </p:cNvPr>
          <p:cNvGraphicFramePr>
            <a:graphicFrameLocks/>
          </p:cNvGraphicFramePr>
          <p:nvPr>
            <p:extLst>
              <p:ext uri="{D42A27DB-BD31-4B8C-83A1-F6EECF244321}">
                <p14:modId xmlns:p14="http://schemas.microsoft.com/office/powerpoint/2010/main" val="3086520210"/>
              </p:ext>
            </p:extLst>
          </p:nvPr>
        </p:nvGraphicFramePr>
        <p:xfrm>
          <a:off x="132601" y="1783926"/>
          <a:ext cx="11863456" cy="4701540"/>
        </p:xfrm>
        <a:graphic>
          <a:graphicData uri="http://schemas.openxmlformats.org/drawingml/2006/table">
            <a:tbl>
              <a:tblPr firstRow="1" bandRow="1">
                <a:tableStyleId>{5C22544A-7EE6-4342-B048-85BDC9FD1C3A}</a:tableStyleId>
              </a:tblPr>
              <a:tblGrid>
                <a:gridCol w="553199">
                  <a:extLst>
                    <a:ext uri="{9D8B030D-6E8A-4147-A177-3AD203B41FA5}">
                      <a16:colId xmlns:a16="http://schemas.microsoft.com/office/drawing/2014/main" val="2236238882"/>
                    </a:ext>
                  </a:extLst>
                </a:gridCol>
                <a:gridCol w="1295400">
                  <a:extLst>
                    <a:ext uri="{9D8B030D-6E8A-4147-A177-3AD203B41FA5}">
                      <a16:colId xmlns:a16="http://schemas.microsoft.com/office/drawing/2014/main" val="562605877"/>
                    </a:ext>
                  </a:extLst>
                </a:gridCol>
                <a:gridCol w="5617028">
                  <a:extLst>
                    <a:ext uri="{9D8B030D-6E8A-4147-A177-3AD203B41FA5}">
                      <a16:colId xmlns:a16="http://schemas.microsoft.com/office/drawing/2014/main" val="824553124"/>
                    </a:ext>
                  </a:extLst>
                </a:gridCol>
                <a:gridCol w="1251857">
                  <a:extLst>
                    <a:ext uri="{9D8B030D-6E8A-4147-A177-3AD203B41FA5}">
                      <a16:colId xmlns:a16="http://schemas.microsoft.com/office/drawing/2014/main" val="4265244648"/>
                    </a:ext>
                  </a:extLst>
                </a:gridCol>
                <a:gridCol w="947058">
                  <a:extLst>
                    <a:ext uri="{9D8B030D-6E8A-4147-A177-3AD203B41FA5}">
                      <a16:colId xmlns:a16="http://schemas.microsoft.com/office/drawing/2014/main" val="714072198"/>
                    </a:ext>
                  </a:extLst>
                </a:gridCol>
                <a:gridCol w="1012371">
                  <a:extLst>
                    <a:ext uri="{9D8B030D-6E8A-4147-A177-3AD203B41FA5}">
                      <a16:colId xmlns:a16="http://schemas.microsoft.com/office/drawing/2014/main" val="1390949308"/>
                    </a:ext>
                  </a:extLst>
                </a:gridCol>
                <a:gridCol w="1186543">
                  <a:extLst>
                    <a:ext uri="{9D8B030D-6E8A-4147-A177-3AD203B41FA5}">
                      <a16:colId xmlns:a16="http://schemas.microsoft.com/office/drawing/2014/main" val="129207063"/>
                    </a:ext>
                  </a:extLst>
                </a:gridCol>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4108668729"/>
                  </a:ext>
                </a:extLst>
              </a:tr>
              <a:tr h="370840">
                <a:tc>
                  <a:txBody>
                    <a:bodyPr/>
                    <a:lstStyle/>
                    <a:p>
                      <a:r>
                        <a:rPr lang="en-US" sz="1100" dirty="0"/>
                        <a:t>#1</a:t>
                      </a:r>
                    </a:p>
                  </a:txBody>
                  <a:tcPr/>
                </a:tc>
                <a:tc>
                  <a:txBody>
                    <a:bodyPr/>
                    <a:lstStyle/>
                    <a:p>
                      <a:r>
                        <a:rPr lang="en-US" sz="1100" b="1" dirty="0"/>
                        <a:t>Enhancements to Shared Access Network Architecture</a:t>
                      </a:r>
                    </a:p>
                    <a:p>
                      <a:endParaRPr lang="en-US" sz="1100" dirty="0">
                        <a:highlight>
                          <a:srgbClr val="FFFF00"/>
                        </a:highlight>
                      </a:endParaRPr>
                    </a:p>
                    <a:p>
                      <a:r>
                        <a:rPr lang="en-US" sz="1100" dirty="0"/>
                        <a:t>(See slides 6-7 for details)</a:t>
                      </a:r>
                    </a:p>
                  </a:txBody>
                  <a:tcPr/>
                </a:tc>
                <a:tc>
                  <a:txBody>
                    <a:bodyPr/>
                    <a:lstStyle/>
                    <a:p>
                      <a:pPr marL="0" indent="0">
                        <a:buFont typeface="+mj-lt"/>
                        <a:buNone/>
                      </a:pPr>
                      <a:r>
                        <a:rPr lang="en-US" sz="1100" b="1" dirty="0"/>
                        <a:t>Description: </a:t>
                      </a:r>
                      <a:r>
                        <a:rPr lang="en-US" sz="1100" dirty="0"/>
                        <a:t>NetShare specifies service requirements for inter-connecting participating operators’ core networks and Shared NG-RAN of the hosting operator via an element of the Hosting Operator.</a:t>
                      </a:r>
                      <a:endParaRPr lang="en-US" sz="1100" kern="1200" dirty="0">
                        <a:solidFill>
                          <a:schemeClr val="tx1"/>
                        </a:solidFill>
                        <a:effectLst/>
                        <a:latin typeface="+mn-lt"/>
                        <a:ea typeface="+mn-ea"/>
                        <a:cs typeface="+mn-cs"/>
                      </a:endParaRPr>
                    </a:p>
                    <a:p>
                      <a:pPr marL="0" indent="0">
                        <a:buFont typeface="+mj-lt"/>
                        <a:buNone/>
                      </a:pPr>
                      <a:endParaRPr lang="en-US" sz="500" kern="1200" dirty="0">
                        <a:solidFill>
                          <a:schemeClr val="tx1"/>
                        </a:solidFill>
                        <a:effectLst/>
                        <a:latin typeface="+mn-lt"/>
                        <a:ea typeface="+mn-ea"/>
                        <a:cs typeface="+mn-cs"/>
                      </a:endParaRPr>
                    </a:p>
                    <a:p>
                      <a:pPr marL="0" indent="0">
                        <a:buFont typeface="+mj-lt"/>
                        <a:buNone/>
                      </a:pPr>
                      <a:r>
                        <a:rPr lang="en-US" sz="1100" b="1" kern="1200" dirty="0">
                          <a:solidFill>
                            <a:schemeClr val="tx1"/>
                          </a:solidFill>
                          <a:effectLst/>
                          <a:latin typeface="+mn-lt"/>
                          <a:ea typeface="+mn-ea"/>
                          <a:cs typeface="+mn-cs"/>
                        </a:rPr>
                        <a:t>Key Work Tasks include - </a:t>
                      </a:r>
                    </a:p>
                    <a:p>
                      <a:pPr marL="228600" indent="-228600">
                        <a:buFont typeface="+mj-lt"/>
                        <a:buAutoNum type="arabicPeriod"/>
                      </a:pPr>
                      <a:r>
                        <a:rPr lang="en-US" sz="1100" kern="1200" dirty="0">
                          <a:solidFill>
                            <a:schemeClr val="tx1"/>
                          </a:solidFill>
                          <a:effectLst/>
                          <a:latin typeface="+mn-lt"/>
                          <a:ea typeface="+mn-ea"/>
                          <a:cs typeface="+mn-cs"/>
                        </a:rPr>
                        <a:t>Study architecture options including definition of new network functions and/or enhancements of existing network functions to enable indirect network sharing </a:t>
                      </a:r>
                    </a:p>
                    <a:p>
                      <a:pPr marL="457200" lvl="1" indent="0">
                        <a:buFont typeface="+mj-lt"/>
                        <a:buNone/>
                      </a:pPr>
                      <a:r>
                        <a:rPr lang="en-US" sz="1050" kern="1200" dirty="0">
                          <a:solidFill>
                            <a:schemeClr val="tx1"/>
                          </a:solidFill>
                          <a:effectLst/>
                          <a:latin typeface="+mn-lt"/>
                          <a:ea typeface="+mn-ea"/>
                          <a:cs typeface="+mn-cs"/>
                        </a:rPr>
                        <a:t>Note: New network function specified to be part of the hosting operator network</a:t>
                      </a:r>
                    </a:p>
                    <a:p>
                      <a:pPr marL="228600" lvl="0" indent="-228600">
                        <a:buFont typeface="+mj-lt"/>
                        <a:buAutoNum type="arabicPeriod"/>
                      </a:pPr>
                      <a:r>
                        <a:rPr lang="en-US" sz="1100" kern="1200" dirty="0">
                          <a:solidFill>
                            <a:schemeClr val="tx1"/>
                          </a:solidFill>
                          <a:effectLst/>
                          <a:latin typeface="+mn-lt"/>
                          <a:ea typeface="+mn-ea"/>
                          <a:cs typeface="+mn-cs"/>
                        </a:rPr>
                        <a:t>Study interfaces enhancements, if any, between the hosting and participating operators network function</a:t>
                      </a:r>
                    </a:p>
                  </a:txBody>
                  <a:tcPr/>
                </a:tc>
                <a:tc>
                  <a:txBody>
                    <a:bodyPr/>
                    <a:lstStyle/>
                    <a:p>
                      <a:r>
                        <a:rPr lang="en-US" sz="1100" dirty="0"/>
                        <a:t>Yes, TR 22.851 (NetShare)</a:t>
                      </a:r>
                    </a:p>
                  </a:txBody>
                  <a:tcPr/>
                </a:tc>
                <a:tc>
                  <a:txBody>
                    <a:bodyPr/>
                    <a:lstStyle/>
                    <a:p>
                      <a:r>
                        <a:rPr lang="en-US" sz="1100" dirty="0"/>
                        <a:t>SA2</a:t>
                      </a:r>
                    </a:p>
                  </a:txBody>
                  <a:tcPr/>
                </a:tc>
                <a:tc>
                  <a:txBody>
                    <a:bodyPr/>
                    <a:lstStyle/>
                    <a:p>
                      <a:r>
                        <a:rPr lang="en-US" sz="1100" dirty="0"/>
                        <a:t>Yes</a:t>
                      </a:r>
                    </a:p>
                  </a:txBody>
                  <a:tcPr/>
                </a:tc>
                <a:tc>
                  <a:txBody>
                    <a:bodyPr/>
                    <a:lstStyle/>
                    <a:p>
                      <a:r>
                        <a:rPr lang="en-US" sz="1100" dirty="0"/>
                        <a:t>SA3 for security, </a:t>
                      </a:r>
                    </a:p>
                    <a:p>
                      <a:r>
                        <a:rPr lang="en-US" sz="1100" dirty="0"/>
                        <a:t>SA5 for charging</a:t>
                      </a:r>
                    </a:p>
                  </a:txBody>
                  <a:tcPr/>
                </a:tc>
                <a:extLst>
                  <a:ext uri="{0D108BD9-81ED-4DB2-BD59-A6C34878D82A}">
                    <a16:rowId xmlns:a16="http://schemas.microsoft.com/office/drawing/2014/main" val="1961773117"/>
                  </a:ext>
                </a:extLst>
              </a:tr>
              <a:tr h="370840">
                <a:tc>
                  <a:txBody>
                    <a:bodyPr/>
                    <a:lstStyle/>
                    <a:p>
                      <a:r>
                        <a:rPr lang="en-US" sz="1100" dirty="0"/>
                        <a:t>#2</a:t>
                      </a:r>
                    </a:p>
                  </a:txBody>
                  <a:tcPr/>
                </a:tc>
                <a:tc>
                  <a:txBody>
                    <a:bodyPr/>
                    <a:lstStyle/>
                    <a:p>
                      <a:r>
                        <a:rPr lang="en-US" sz="1100" b="1" i="0" dirty="0">
                          <a:solidFill>
                            <a:schemeClr val="tx1"/>
                          </a:solidFill>
                        </a:rPr>
                        <a:t>N3GPP Enhancements to identify UEs behind WLAN AP </a:t>
                      </a:r>
                    </a:p>
                    <a:p>
                      <a:endParaRPr lang="en-US" sz="1100" i="0" dirty="0">
                        <a:solidFill>
                          <a:schemeClr val="tx1"/>
                        </a:solidFill>
                      </a:endParaRPr>
                    </a:p>
                    <a:p>
                      <a:r>
                        <a:rPr lang="en-US" sz="1100" i="0" dirty="0">
                          <a:solidFill>
                            <a:schemeClr val="tx1"/>
                          </a:solidFill>
                        </a:rPr>
                        <a:t>(See slide 8-9 for details)</a:t>
                      </a:r>
                    </a:p>
                    <a:p>
                      <a:endParaRPr lang="en-US" sz="1100" dirty="0">
                        <a:solidFill>
                          <a:schemeClr val="tx1"/>
                        </a:solidFill>
                      </a:endParaRPr>
                    </a:p>
                  </a:txBody>
                  <a:tcPr/>
                </a:tc>
                <a:tc>
                  <a:txBody>
                    <a:bodyPr/>
                    <a:lstStyle/>
                    <a:p>
                      <a:r>
                        <a:rPr lang="en-US" sz="1100" b="1" i="0" dirty="0">
                          <a:solidFill>
                            <a:schemeClr val="tx1"/>
                          </a:solidFill>
                        </a:rPr>
                        <a:t>Description: </a:t>
                      </a:r>
                      <a:r>
                        <a:rPr lang="en-US" sz="1100" i="0" dirty="0">
                          <a:solidFill>
                            <a:schemeClr val="tx1"/>
                          </a:solidFill>
                        </a:rPr>
                        <a:t>Enhancements to UE configuration, UE policy and registration functionality to facilitate identification of UE connected behind a WLAN AP using PSK</a:t>
                      </a:r>
                    </a:p>
                    <a:p>
                      <a:pPr lvl="0"/>
                      <a:endParaRPr lang="en-US" sz="500" b="1" i="0" dirty="0">
                        <a:solidFill>
                          <a:schemeClr val="tx1"/>
                        </a:solidFill>
                      </a:endParaRPr>
                    </a:p>
                    <a:p>
                      <a:pPr lvl="0"/>
                      <a:r>
                        <a:rPr lang="en-US" sz="1100" b="1" i="0" dirty="0">
                          <a:solidFill>
                            <a:schemeClr val="tx1"/>
                          </a:solidFill>
                        </a:rPr>
                        <a:t>Key Work Tasks include -</a:t>
                      </a:r>
                      <a:endParaRPr lang="en-US" sz="1800" i="0" dirty="0">
                        <a:solidFill>
                          <a:schemeClr val="tx1"/>
                        </a:solidFill>
                      </a:endParaRPr>
                    </a:p>
                    <a:p>
                      <a:pPr marL="228600" lvl="0" indent="-228600">
                        <a:buFont typeface="+mj-lt"/>
                        <a:buAutoNum type="arabicPeriod"/>
                      </a:pPr>
                      <a:r>
                        <a:rPr lang="en-US" sz="1100" dirty="0"/>
                        <a:t>Study methods/procedures to identify the UE when it connects to WLAN using PSK; study encompasses:</a:t>
                      </a:r>
                    </a:p>
                    <a:p>
                      <a:pPr marL="628650" lvl="1" indent="-171450">
                        <a:buFont typeface="Arial" panose="020B0604020202020204" pitchFamily="34" charset="0"/>
                        <a:buChar char="•"/>
                      </a:pPr>
                      <a:r>
                        <a:rPr lang="en-US" sz="1000" dirty="0"/>
                        <a:t>Enhancements to existing N3GPP registration procedure or specifying a new procedure</a:t>
                      </a:r>
                    </a:p>
                    <a:p>
                      <a:pPr marL="628650" lvl="1" indent="-171450">
                        <a:buFont typeface="Arial" panose="020B0604020202020204" pitchFamily="34" charset="0"/>
                        <a:buChar char="•"/>
                      </a:pPr>
                      <a:r>
                        <a:rPr lang="en-US" sz="1000" dirty="0"/>
                        <a:t>Enhancements to UE policy to trigger the procedure when the UE connects to WLAN AP using PSK</a:t>
                      </a:r>
                    </a:p>
                    <a:p>
                      <a:pPr lvl="2"/>
                      <a:r>
                        <a:rPr lang="en-US" sz="900" dirty="0"/>
                        <a:t>This could include updates to USIM configuration</a:t>
                      </a:r>
                    </a:p>
                    <a:p>
                      <a:pPr marL="228600" lvl="0" indent="-228600">
                        <a:buFont typeface="+mj-lt"/>
                        <a:buAutoNum type="arabicPeriod"/>
                      </a:pPr>
                      <a:r>
                        <a:rPr lang="en-US" sz="1100" dirty="0"/>
                        <a:t>Study methods/enhancements to enable reporting of its continued association with a WLAN AP or a new association with a new WLAN AP</a:t>
                      </a:r>
                    </a:p>
                    <a:p>
                      <a:pPr marL="228600" lvl="0" indent="-228600">
                        <a:buFont typeface="+mj-lt"/>
                        <a:buAutoNum type="arabicPeriod"/>
                      </a:pPr>
                      <a:r>
                        <a:rPr lang="en-US" sz="1100" dirty="0"/>
                        <a:t>Study methods/enhancements to enable reporting of the N3GPP access related information by the UE (e.g., BSSID, ESSID, UE local IP address, etc.)</a:t>
                      </a:r>
                    </a:p>
                    <a:p>
                      <a:pPr marL="228600" lvl="0" indent="-228600">
                        <a:buFont typeface="+mj-lt"/>
                        <a:buAutoNum type="arabicPeriod"/>
                      </a:pPr>
                      <a:r>
                        <a:rPr lang="en-US" sz="1100" dirty="0"/>
                        <a:t>Enhance the API framework to enable subscription/notification for N3GPP association information related to a UE by an operator managed AF</a:t>
                      </a:r>
                    </a:p>
                  </a:txBody>
                  <a:tcPr/>
                </a:tc>
                <a:tc>
                  <a:txBody>
                    <a:bodyPr/>
                    <a:lstStyle/>
                    <a:p>
                      <a:r>
                        <a:rPr lang="en-US" sz="1100" i="0" dirty="0">
                          <a:solidFill>
                            <a:schemeClr val="tx1"/>
                          </a:solidFill>
                        </a:rPr>
                        <a:t>-</a:t>
                      </a:r>
                    </a:p>
                  </a:txBody>
                  <a:tcPr/>
                </a:tc>
                <a:tc>
                  <a:txBody>
                    <a:bodyPr/>
                    <a:lstStyle/>
                    <a:p>
                      <a:r>
                        <a:rPr lang="en-US" sz="1100" i="0" dirty="0">
                          <a:solidFill>
                            <a:schemeClr val="tx1"/>
                          </a:solidFill>
                        </a:rPr>
                        <a:t>SA2</a:t>
                      </a:r>
                    </a:p>
                    <a:p>
                      <a:endParaRPr lang="en-US" sz="1100" i="0" dirty="0">
                        <a:solidFill>
                          <a:schemeClr val="tx1"/>
                        </a:solidFill>
                      </a:endParaRPr>
                    </a:p>
                    <a:p>
                      <a:r>
                        <a:rPr lang="en-US" sz="1100" i="0" dirty="0">
                          <a:solidFill>
                            <a:schemeClr val="tx1"/>
                          </a:solidFill>
                        </a:rPr>
                        <a:t>Enhancement to Rel-15/17 N3GPP work within SA2</a:t>
                      </a:r>
                    </a:p>
                  </a:txBody>
                  <a:tcPr/>
                </a:tc>
                <a:tc>
                  <a:txBody>
                    <a:bodyPr/>
                    <a:lstStyle/>
                    <a:p>
                      <a:r>
                        <a:rPr lang="en-US" sz="1100" i="0" dirty="0">
                          <a:solidFill>
                            <a:schemeClr val="tx1"/>
                          </a:solidFill>
                        </a:rPr>
                        <a:t>No</a:t>
                      </a:r>
                    </a:p>
                  </a:txBody>
                  <a:tcPr/>
                </a:tc>
                <a:tc>
                  <a:txBody>
                    <a:bodyPr/>
                    <a:lstStyle/>
                    <a:p>
                      <a:r>
                        <a:rPr lang="en-US" sz="1100" i="0" dirty="0">
                          <a:solidFill>
                            <a:schemeClr val="tx1"/>
                          </a:solidFill>
                        </a:rPr>
                        <a:t>SA3 for security</a:t>
                      </a:r>
                    </a:p>
                  </a:txBody>
                  <a:tcPr/>
                </a:tc>
                <a:extLst>
                  <a:ext uri="{0D108BD9-81ED-4DB2-BD59-A6C34878D82A}">
                    <a16:rowId xmlns:a16="http://schemas.microsoft.com/office/drawing/2014/main" val="136015713"/>
                  </a:ext>
                </a:extLst>
              </a:tr>
            </a:tbl>
          </a:graphicData>
        </a:graphic>
      </p:graphicFrame>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Overall View on Rel-19 Content (2/3)</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3457670020"/>
              </p:ext>
            </p:extLst>
          </p:nvPr>
        </p:nvGraphicFramePr>
        <p:xfrm>
          <a:off x="110831" y="1520401"/>
          <a:ext cx="11972312" cy="5018183"/>
        </p:xfrm>
        <a:graphic>
          <a:graphicData uri="http://schemas.openxmlformats.org/drawingml/2006/table">
            <a:tbl>
              <a:tblPr firstRow="1" bandRow="1">
                <a:tableStyleId>{5C22544A-7EE6-4342-B048-85BDC9FD1C3A}</a:tableStyleId>
              </a:tblPr>
              <a:tblGrid>
                <a:gridCol w="637758">
                  <a:extLst>
                    <a:ext uri="{9D8B030D-6E8A-4147-A177-3AD203B41FA5}">
                      <a16:colId xmlns:a16="http://schemas.microsoft.com/office/drawing/2014/main" val="2236238882"/>
                    </a:ext>
                  </a:extLst>
                </a:gridCol>
                <a:gridCol w="1310808">
                  <a:extLst>
                    <a:ext uri="{9D8B030D-6E8A-4147-A177-3AD203B41FA5}">
                      <a16:colId xmlns:a16="http://schemas.microsoft.com/office/drawing/2014/main" val="562605877"/>
                    </a:ext>
                  </a:extLst>
                </a:gridCol>
                <a:gridCol w="5285397">
                  <a:extLst>
                    <a:ext uri="{9D8B030D-6E8A-4147-A177-3AD203B41FA5}">
                      <a16:colId xmlns:a16="http://schemas.microsoft.com/office/drawing/2014/main" val="824553124"/>
                    </a:ext>
                  </a:extLst>
                </a:gridCol>
                <a:gridCol w="1395051">
                  <a:extLst>
                    <a:ext uri="{9D8B030D-6E8A-4147-A177-3AD203B41FA5}">
                      <a16:colId xmlns:a16="http://schemas.microsoft.com/office/drawing/2014/main" val="4265244648"/>
                    </a:ext>
                  </a:extLst>
                </a:gridCol>
                <a:gridCol w="937555">
                  <a:extLst>
                    <a:ext uri="{9D8B030D-6E8A-4147-A177-3AD203B41FA5}">
                      <a16:colId xmlns:a16="http://schemas.microsoft.com/office/drawing/2014/main" val="714072198"/>
                    </a:ext>
                  </a:extLst>
                </a:gridCol>
                <a:gridCol w="1023257">
                  <a:extLst>
                    <a:ext uri="{9D8B030D-6E8A-4147-A177-3AD203B41FA5}">
                      <a16:colId xmlns:a16="http://schemas.microsoft.com/office/drawing/2014/main" val="1390949308"/>
                    </a:ext>
                  </a:extLst>
                </a:gridCol>
                <a:gridCol w="1382486">
                  <a:extLst>
                    <a:ext uri="{9D8B030D-6E8A-4147-A177-3AD203B41FA5}">
                      <a16:colId xmlns:a16="http://schemas.microsoft.com/office/drawing/2014/main" val="129207063"/>
                    </a:ext>
                  </a:extLst>
                </a:gridCol>
              </a:tblGrid>
              <a:tr h="528799">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4108668729"/>
                  </a:ext>
                </a:extLst>
              </a:tr>
              <a:tr h="1734611">
                <a:tc>
                  <a:txBody>
                    <a:bodyPr/>
                    <a:lstStyle/>
                    <a:p>
                      <a:r>
                        <a:rPr lang="en-US" sz="1100" dirty="0"/>
                        <a:t>#3</a:t>
                      </a:r>
                    </a:p>
                  </a:txBody>
                  <a:tcPr/>
                </a:tc>
                <a:tc>
                  <a:txBody>
                    <a:bodyPr/>
                    <a:lstStyle/>
                    <a:p>
                      <a:r>
                        <a:rPr lang="en-US" sz="1100" b="1" dirty="0"/>
                        <a:t>ATSSS enhancements</a:t>
                      </a:r>
                    </a:p>
                    <a:p>
                      <a:endParaRPr lang="en-US" sz="1100"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(See slide 10 for details)</a:t>
                      </a:r>
                    </a:p>
                  </a:txBody>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kern="1200" dirty="0">
                          <a:solidFill>
                            <a:schemeClr val="dk1"/>
                          </a:solidFill>
                          <a:effectLst/>
                          <a:latin typeface="+mn-lt"/>
                          <a:ea typeface="+mn-ea"/>
                          <a:cs typeface="+mn-cs"/>
                        </a:rPr>
                        <a:t>Study an ATSSS-like solution between one 3GPP access and one WLAN.</a:t>
                      </a:r>
                      <a:br>
                        <a:rPr lang="en-US" sz="1100" kern="1200" dirty="0">
                          <a:solidFill>
                            <a:schemeClr val="dk1"/>
                          </a:solidFill>
                          <a:effectLst/>
                          <a:latin typeface="+mn-lt"/>
                          <a:ea typeface="+mn-ea"/>
                          <a:cs typeface="+mn-cs"/>
                        </a:rPr>
                      </a:br>
                      <a:r>
                        <a:rPr lang="en-US" sz="1100" kern="1200" dirty="0">
                          <a:solidFill>
                            <a:schemeClr val="dk1"/>
                          </a:solidFill>
                          <a:effectLst/>
                          <a:latin typeface="+mn-lt"/>
                          <a:ea typeface="+mn-ea"/>
                          <a:cs typeface="+mn-cs"/>
                        </a:rPr>
                        <a:t>Since the first release of 5GS, untrusted/trusted WLAN (i.e., N3IWF and TNGF) have not been fully adapted that also prevents adaption of 5GS capabilities like ATSSS.  A ‘lightweight’ ATSSS-like capabilities between one 3GPP and one WLAN can be beneficial for the ecosystem until (un)trusted access nodes become widely available.</a:t>
                      </a:r>
                      <a:br>
                        <a:rPr lang="en-US" sz="1100" kern="1200" dirty="0">
                          <a:solidFill>
                            <a:schemeClr val="dk1"/>
                          </a:solidFill>
                          <a:effectLst/>
                          <a:latin typeface="+mn-lt"/>
                          <a:ea typeface="+mn-ea"/>
                          <a:cs typeface="+mn-cs"/>
                        </a:rPr>
                      </a:br>
                      <a:r>
                        <a:rPr lang="en-US" sz="1100" kern="1200" dirty="0">
                          <a:solidFill>
                            <a:schemeClr val="dk1"/>
                          </a:solidFill>
                          <a:effectLst/>
                          <a:latin typeface="+mn-lt"/>
                          <a:ea typeface="+mn-ea"/>
                          <a:cs typeface="+mn-cs"/>
                        </a:rPr>
                        <a:t>Note: Rel-19 proposals like the ones in S2-2306991/92 to SA2#157 have similar concept.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kern="1200" dirty="0">
                          <a:solidFill>
                            <a:schemeClr val="dk1"/>
                          </a:solidFill>
                          <a:effectLst/>
                          <a:latin typeface="+mn-lt"/>
                          <a:ea typeface="+mn-ea"/>
                          <a:cs typeface="+mn-cs"/>
                        </a:rPr>
                        <a:t>Study ATSSS between two 3GPP and one non-3GPP access legs  for a UE with single or multiple subscriptions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kern="1200" dirty="0">
                          <a:solidFill>
                            <a:schemeClr val="tx1"/>
                          </a:solidFill>
                          <a:effectLst/>
                          <a:latin typeface="+mn-lt"/>
                          <a:ea typeface="+mn-ea"/>
                          <a:cs typeface="+mn-cs"/>
                        </a:rPr>
                        <a:t>Separate ATSSS functions out of UPF</a:t>
                      </a:r>
                    </a:p>
                  </a:txBody>
                  <a:tcPr/>
                </a:tc>
                <a:tc>
                  <a:txBody>
                    <a:bodyPr/>
                    <a:lstStyle/>
                    <a:p>
                      <a:pPr marL="171450" indent="-171450">
                        <a:buFont typeface="Arial" panose="020B0604020202020204" pitchFamily="34" charset="0"/>
                        <a:buChar char="•"/>
                      </a:pPr>
                      <a:r>
                        <a:rPr lang="en-US" sz="1100" dirty="0"/>
                        <a:t>No</a:t>
                      </a:r>
                    </a:p>
                    <a:p>
                      <a:endParaRPr lang="en-US" sz="1100" dirty="0"/>
                    </a:p>
                    <a:p>
                      <a:endParaRPr lang="en-US" sz="1100" dirty="0"/>
                    </a:p>
                    <a:p>
                      <a:endParaRPr lang="en-US" sz="1100" dirty="0"/>
                    </a:p>
                    <a:p>
                      <a:endParaRPr lang="en-US" sz="1100" dirty="0"/>
                    </a:p>
                    <a:p>
                      <a:endParaRPr lang="en-US" sz="1100" dirty="0"/>
                    </a:p>
                    <a:p>
                      <a:endParaRPr lang="en-US" sz="1100" dirty="0"/>
                    </a:p>
                    <a:p>
                      <a:pPr marL="171450" indent="-171450">
                        <a:buFont typeface="Arial" panose="020B0604020202020204" pitchFamily="34" charset="0"/>
                        <a:buChar char="•"/>
                      </a:pPr>
                      <a:r>
                        <a:rPr lang="en-US" sz="1100" dirty="0"/>
                        <a:t>Yes,  TR 22.841 (DualSteer)</a:t>
                      </a:r>
                    </a:p>
                    <a:p>
                      <a:pPr marL="171450" indent="-171450">
                        <a:buFont typeface="Arial" panose="020B0604020202020204" pitchFamily="34" charset="0"/>
                        <a:buChar char="•"/>
                      </a:pPr>
                      <a:r>
                        <a:rPr lang="en-US" sz="1100" dirty="0"/>
                        <a:t>No</a:t>
                      </a:r>
                    </a:p>
                  </a:txBody>
                  <a:tcPr/>
                </a:tc>
                <a:tc>
                  <a:txBody>
                    <a:bodyPr/>
                    <a:lstStyle/>
                    <a:p>
                      <a:pPr marL="171450" indent="-171450">
                        <a:buFont typeface="Arial" panose="020B0604020202020204" pitchFamily="34" charset="0"/>
                        <a:buChar char="•"/>
                      </a:pPr>
                      <a:r>
                        <a:rPr lang="en-US" sz="1100" dirty="0"/>
                        <a:t>SA2</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dirty="0"/>
                        <a:t>SA2</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dirty="0"/>
                        <a:t>SA2</a:t>
                      </a:r>
                    </a:p>
                  </a:txBody>
                  <a:tcPr/>
                </a:tc>
                <a:tc>
                  <a:txBody>
                    <a:bodyPr/>
                    <a:lstStyle/>
                    <a:p>
                      <a:pPr marL="171450" indent="-171450">
                        <a:buFont typeface="Arial" panose="020B0604020202020204" pitchFamily="34" charset="0"/>
                        <a:buChar char="•"/>
                      </a:pPr>
                      <a:r>
                        <a:rPr lang="en-US" sz="1100" dirty="0"/>
                        <a:t>No</a:t>
                      </a:r>
                    </a:p>
                    <a:p>
                      <a:endParaRPr lang="en-US" sz="1100" dirty="0"/>
                    </a:p>
                    <a:p>
                      <a:endParaRPr lang="en-US" sz="1100" dirty="0"/>
                    </a:p>
                    <a:p>
                      <a:endParaRPr lang="en-US" sz="1100" dirty="0"/>
                    </a:p>
                    <a:p>
                      <a:endParaRPr lang="en-US" sz="1100" dirty="0"/>
                    </a:p>
                    <a:p>
                      <a:endParaRPr lang="en-US" sz="1100" dirty="0"/>
                    </a:p>
                    <a:p>
                      <a:endParaRPr lang="en-US" sz="1100" dirty="0"/>
                    </a:p>
                    <a:p>
                      <a:pPr marL="171450" indent="-171450">
                        <a:buFont typeface="Arial" panose="020B0604020202020204" pitchFamily="34" charset="0"/>
                        <a:buChar char="•"/>
                      </a:pPr>
                      <a:r>
                        <a:rPr lang="en-US" sz="1100" dirty="0"/>
                        <a:t>No</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dirty="0"/>
                        <a:t>No</a:t>
                      </a:r>
                    </a:p>
                  </a:txBody>
                  <a:tcPr/>
                </a:tc>
                <a:tc>
                  <a:txBody>
                    <a:bodyPr/>
                    <a:lstStyle/>
                    <a:p>
                      <a:pPr marL="0" indent="0">
                        <a:buFont typeface="Arial" panose="020B0604020202020204" pitchFamily="34" charset="0"/>
                        <a:buNone/>
                      </a:pPr>
                      <a:r>
                        <a:rPr lang="en-US" sz="1100" dirty="0"/>
                        <a:t>SA3 for security, </a:t>
                      </a:r>
                    </a:p>
                    <a:p>
                      <a:r>
                        <a:rPr lang="en-US" sz="1100" dirty="0"/>
                        <a:t>SA5 for charging?</a:t>
                      </a:r>
                    </a:p>
                    <a:p>
                      <a:endParaRPr lang="en-US" sz="1100" dirty="0"/>
                    </a:p>
                    <a:p>
                      <a:endParaRPr lang="en-US" sz="1100" dirty="0"/>
                    </a:p>
                    <a:p>
                      <a:endParaRPr lang="en-US" sz="1100" dirty="0"/>
                    </a:p>
                    <a:p>
                      <a:endParaRPr lang="en-US" sz="1100" dirty="0"/>
                    </a:p>
                    <a:p>
                      <a:endParaRPr lang="en-US" sz="1100" dirty="0"/>
                    </a:p>
                    <a:p>
                      <a:endParaRPr lang="en-US" sz="1100" dirty="0"/>
                    </a:p>
                  </a:txBody>
                  <a:tcPr/>
                </a:tc>
                <a:extLst>
                  <a:ext uri="{0D108BD9-81ED-4DB2-BD59-A6C34878D82A}">
                    <a16:rowId xmlns:a16="http://schemas.microsoft.com/office/drawing/2014/main" val="3630405158"/>
                  </a:ext>
                </a:extLst>
              </a:tr>
              <a:tr h="2721544">
                <a:tc>
                  <a:txBody>
                    <a:bodyPr/>
                    <a:lstStyle/>
                    <a:p>
                      <a:r>
                        <a:rPr lang="en-US" sz="1100" dirty="0"/>
                        <a:t>#4</a:t>
                      </a:r>
                    </a:p>
                  </a:txBody>
                  <a:tcPr/>
                </a:tc>
                <a:tc>
                  <a:txBody>
                    <a:bodyPr/>
                    <a:lstStyle/>
                    <a:p>
                      <a:r>
                        <a:rPr lang="en-US" sz="1100" b="1" dirty="0"/>
                        <a:t>Extension of support for L4S for non-3GPP access connected to 5GC</a:t>
                      </a:r>
                    </a:p>
                    <a:p>
                      <a:endParaRPr lang="en-US" sz="1100" dirty="0">
                        <a:highlight>
                          <a:srgbClr val="FFFF00"/>
                        </a:highlight>
                      </a:endParaRPr>
                    </a:p>
                    <a:p>
                      <a:r>
                        <a:rPr lang="en-US" sz="1100" dirty="0"/>
                        <a:t>(See slide 11 for details)</a:t>
                      </a:r>
                    </a:p>
                  </a:txBody>
                  <a:tcPr/>
                </a:tc>
                <a:tc>
                  <a:txBody>
                    <a:bodyPr/>
                    <a:lstStyle/>
                    <a:p>
                      <a:pPr marL="0" marR="0" indent="0" algn="l" defTabSz="914400" rtl="0" eaLnBrk="1" fontAlgn="auto" latinLnBrk="0" hangingPunct="1">
                        <a:lnSpc>
                          <a:spcPct val="100000"/>
                        </a:lnSpc>
                        <a:spcBef>
                          <a:spcPts val="0"/>
                        </a:spcBef>
                        <a:spcAft>
                          <a:spcPts val="0"/>
                        </a:spcAft>
                        <a:buClrTx/>
                        <a:buSzTx/>
                        <a:buFont typeface="+mj-lt"/>
                        <a:buNone/>
                        <a:tabLst/>
                        <a:defRPr/>
                      </a:pPr>
                      <a:r>
                        <a:rPr lang="en-US" sz="1100" kern="1200" dirty="0">
                          <a:solidFill>
                            <a:schemeClr val="dk1"/>
                          </a:solidFill>
                          <a:effectLst/>
                          <a:latin typeface="+mn-lt"/>
                          <a:ea typeface="+mn-ea"/>
                          <a:cs typeface="+mn-cs"/>
                        </a:rPr>
                        <a:t>As part of Rel-18 XRM WI, 5GS has introduced network information exposure based on congestion experienced by NG-RAN (i.e., congestion reporting and ECN marking for L4S). This capability enables better QoE for high data rate low latency type applications like XR.   In order to ensure similar QoE over any access network the UE is accessing, the  network information exposure capabilities need to be extended to support non-3GPP accesses (i.e., untrusted, trusted, wireline) connected to 5GC.</a:t>
                      </a:r>
                    </a:p>
                    <a:p>
                      <a:pPr marL="0" indent="0">
                        <a:buFont typeface="+mj-lt"/>
                        <a:buNone/>
                      </a:pPr>
                      <a:r>
                        <a:rPr lang="en-US" sz="1100" kern="1200" dirty="0">
                          <a:solidFill>
                            <a:schemeClr val="dk1"/>
                          </a:solidFill>
                          <a:effectLst/>
                          <a:latin typeface="+mn-lt"/>
                          <a:ea typeface="+mn-ea"/>
                          <a:cs typeface="+mn-cs"/>
                        </a:rPr>
                        <a:t>Similar requirements have also been identified as part of SA1 Metaverse SID conclusions in Rel-19.</a:t>
                      </a:r>
                    </a:p>
                    <a:p>
                      <a:pPr marL="0" indent="0">
                        <a:buFont typeface="+mj-lt"/>
                        <a:buNone/>
                      </a:pPr>
                      <a:r>
                        <a:rPr lang="en-US" sz="1100" b="1" kern="1200" dirty="0">
                          <a:solidFill>
                            <a:schemeClr val="dk1"/>
                          </a:solidFill>
                          <a:effectLst/>
                          <a:latin typeface="+mn-lt"/>
                          <a:ea typeface="+mn-ea"/>
                          <a:cs typeface="+mn-cs"/>
                        </a:rPr>
                        <a:t>Key Work Tasks include - </a:t>
                      </a:r>
                    </a:p>
                    <a:p>
                      <a:pPr marL="228600" indent="-228600">
                        <a:buFont typeface="+mj-lt"/>
                        <a:buAutoNum type="arabicPeriod"/>
                      </a:pPr>
                      <a:r>
                        <a:rPr lang="en-US" sz="1100" kern="1200" dirty="0">
                          <a:solidFill>
                            <a:schemeClr val="dk1"/>
                          </a:solidFill>
                          <a:effectLst/>
                          <a:latin typeface="+mn-lt"/>
                          <a:ea typeface="+mn-ea"/>
                          <a:cs typeface="+mn-cs"/>
                        </a:rPr>
                        <a:t>Enhancements to support L4S over non-3GPP access connected to 5GS for high data rate low latency type applications.</a:t>
                      </a:r>
                    </a:p>
                    <a:p>
                      <a:pPr marL="228600" indent="-228600">
                        <a:buFont typeface="+mj-lt"/>
                        <a:buAutoNum type="arabicPeriod"/>
                      </a:pPr>
                      <a:r>
                        <a:rPr lang="en-US" sz="1100" kern="1200" dirty="0">
                          <a:solidFill>
                            <a:schemeClr val="dk1"/>
                          </a:solidFill>
                          <a:effectLst/>
                          <a:latin typeface="+mn-lt"/>
                          <a:ea typeface="+mn-ea"/>
                          <a:cs typeface="+mn-cs"/>
                        </a:rPr>
                        <a:t>Enhancements to have integrated handling of high data rate low latency type applications over 3GPP and non-3GPP accesses.</a:t>
                      </a: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100" kern="1200" dirty="0">
                          <a:solidFill>
                            <a:schemeClr val="dk1"/>
                          </a:solidFill>
                          <a:effectLst/>
                          <a:latin typeface="+mn-lt"/>
                          <a:ea typeface="+mn-ea"/>
                          <a:cs typeface="+mn-cs"/>
                        </a:rPr>
                        <a:t>Note: Following Rel-19 proposals to SA2#157 have coverage of this feature: S2-2306753, S2-2307383, S2-2307245, S2-2307179)</a:t>
                      </a:r>
                    </a:p>
                  </a:txBody>
                  <a:tcPr/>
                </a:tc>
                <a:tc>
                  <a:txBody>
                    <a:bodyPr/>
                    <a:lstStyle/>
                    <a:p>
                      <a:r>
                        <a:rPr lang="en-US" sz="1100" dirty="0"/>
                        <a:t>Yes, TR 22.856 (Metaverse)</a:t>
                      </a:r>
                    </a:p>
                  </a:txBody>
                  <a:tcPr/>
                </a:tc>
                <a:tc>
                  <a:txBody>
                    <a:bodyPr/>
                    <a:lstStyle/>
                    <a:p>
                      <a:r>
                        <a:rPr lang="en-US" sz="1100" dirty="0"/>
                        <a:t>SA2</a:t>
                      </a:r>
                    </a:p>
                  </a:txBody>
                  <a:tcPr/>
                </a:tc>
                <a:tc>
                  <a:txBody>
                    <a:bodyPr/>
                    <a:lstStyle/>
                    <a:p>
                      <a:r>
                        <a:rPr lang="en-US" sz="1100" dirty="0"/>
                        <a:t>No</a:t>
                      </a:r>
                    </a:p>
                  </a:txBody>
                  <a:tcPr/>
                </a:tc>
                <a:tc>
                  <a:txBody>
                    <a:bodyPr/>
                    <a:lstStyle/>
                    <a:p>
                      <a:r>
                        <a:rPr lang="en-US" sz="1100" dirty="0"/>
                        <a:t>No</a:t>
                      </a:r>
                    </a:p>
                  </a:txBody>
                  <a:tcPr/>
                </a:tc>
                <a:extLst>
                  <a:ext uri="{0D108BD9-81ED-4DB2-BD59-A6C34878D82A}">
                    <a16:rowId xmlns:a16="http://schemas.microsoft.com/office/drawing/2014/main" val="1961773117"/>
                  </a:ext>
                </a:extLst>
              </a:tr>
            </a:tbl>
          </a:graphicData>
        </a:graphic>
      </p:graphicFrame>
      <p:sp>
        <p:nvSpPr>
          <p:cNvPr id="5" name="TextBox 4">
            <a:extLst>
              <a:ext uri="{FF2B5EF4-FFF2-40B4-BE49-F238E27FC236}">
                <a16:creationId xmlns:a16="http://schemas.microsoft.com/office/drawing/2014/main" id="{E1E18ACF-858D-E4B3-8FA6-ABDA9EAC30CE}"/>
              </a:ext>
            </a:extLst>
          </p:cNvPr>
          <p:cNvSpPr txBox="1"/>
          <p:nvPr/>
        </p:nvSpPr>
        <p:spPr>
          <a:xfrm>
            <a:off x="692919" y="6642556"/>
            <a:ext cx="1874231" cy="215444"/>
          </a:xfrm>
          <a:prstGeom prst="rect">
            <a:avLst/>
          </a:prstGeom>
          <a:noFill/>
        </p:spPr>
        <p:txBody>
          <a:bodyPr wrap="none" rtlCol="0">
            <a:spAutoFit/>
          </a:bodyPr>
          <a:lstStyle/>
          <a:p>
            <a:pPr eaLnBrk="1" fontAlgn="auto" hangingPunct="1">
              <a:spcBef>
                <a:spcPts val="0"/>
              </a:spcBef>
              <a:spcAft>
                <a:spcPts val="0"/>
              </a:spcAft>
            </a:pPr>
            <a:r>
              <a:rPr lang="en-US" sz="800" i="1" dirty="0">
                <a:solidFill>
                  <a:prstClr val="black"/>
                </a:solidFill>
                <a:latin typeface="Calibri" panose="020F0502020204030204"/>
                <a:cs typeface="+mn-cs"/>
              </a:rPr>
              <a:t>The list is not in specific priority order.     </a:t>
            </a:r>
          </a:p>
        </p:txBody>
      </p:sp>
    </p:spTree>
    <p:extLst>
      <p:ext uri="{BB962C8B-B14F-4D97-AF65-F5344CB8AC3E}">
        <p14:creationId xmlns:p14="http://schemas.microsoft.com/office/powerpoint/2010/main" val="211855555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Overall View on Rel-19 Content (3/3)</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2455854667"/>
              </p:ext>
            </p:extLst>
          </p:nvPr>
        </p:nvGraphicFramePr>
        <p:xfrm>
          <a:off x="56400" y="1799071"/>
          <a:ext cx="12070284" cy="4455610"/>
        </p:xfrm>
        <a:graphic>
          <a:graphicData uri="http://schemas.openxmlformats.org/drawingml/2006/table">
            <a:tbl>
              <a:tblPr firstRow="1" bandRow="1">
                <a:tableStyleId>{5C22544A-7EE6-4342-B048-85BDC9FD1C3A}</a:tableStyleId>
              </a:tblPr>
              <a:tblGrid>
                <a:gridCol w="637758">
                  <a:extLst>
                    <a:ext uri="{9D8B030D-6E8A-4147-A177-3AD203B41FA5}">
                      <a16:colId xmlns:a16="http://schemas.microsoft.com/office/drawing/2014/main" val="2236238882"/>
                    </a:ext>
                  </a:extLst>
                </a:gridCol>
                <a:gridCol w="1310808">
                  <a:extLst>
                    <a:ext uri="{9D8B030D-6E8A-4147-A177-3AD203B41FA5}">
                      <a16:colId xmlns:a16="http://schemas.microsoft.com/office/drawing/2014/main" val="562605877"/>
                    </a:ext>
                  </a:extLst>
                </a:gridCol>
                <a:gridCol w="5285397">
                  <a:extLst>
                    <a:ext uri="{9D8B030D-6E8A-4147-A177-3AD203B41FA5}">
                      <a16:colId xmlns:a16="http://schemas.microsoft.com/office/drawing/2014/main" val="824553124"/>
                    </a:ext>
                  </a:extLst>
                </a:gridCol>
                <a:gridCol w="1395051">
                  <a:extLst>
                    <a:ext uri="{9D8B030D-6E8A-4147-A177-3AD203B41FA5}">
                      <a16:colId xmlns:a16="http://schemas.microsoft.com/office/drawing/2014/main" val="4265244648"/>
                    </a:ext>
                  </a:extLst>
                </a:gridCol>
                <a:gridCol w="1087309">
                  <a:extLst>
                    <a:ext uri="{9D8B030D-6E8A-4147-A177-3AD203B41FA5}">
                      <a16:colId xmlns:a16="http://schemas.microsoft.com/office/drawing/2014/main" val="714072198"/>
                    </a:ext>
                  </a:extLst>
                </a:gridCol>
                <a:gridCol w="1134763">
                  <a:extLst>
                    <a:ext uri="{9D8B030D-6E8A-4147-A177-3AD203B41FA5}">
                      <a16:colId xmlns:a16="http://schemas.microsoft.com/office/drawing/2014/main" val="1390949308"/>
                    </a:ext>
                  </a:extLst>
                </a:gridCol>
                <a:gridCol w="1219198">
                  <a:extLst>
                    <a:ext uri="{9D8B030D-6E8A-4147-A177-3AD203B41FA5}">
                      <a16:colId xmlns:a16="http://schemas.microsoft.com/office/drawing/2014/main" val="129207063"/>
                    </a:ext>
                  </a:extLst>
                </a:gridCol>
              </a:tblGrid>
              <a:tr h="53893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4108668729"/>
                  </a:ext>
                </a:extLst>
              </a:tr>
              <a:tr h="0">
                <a:tc>
                  <a:txBody>
                    <a:bodyPr/>
                    <a:lstStyle/>
                    <a:p>
                      <a:r>
                        <a:rPr lang="en-US" sz="1100" dirty="0"/>
                        <a:t>#5</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t>Security enhancements for UEs connecting over non-3GPP access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(See slide 12 for details)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0" i="0" kern="1200" dirty="0">
                          <a:solidFill>
                            <a:schemeClr val="tx1"/>
                          </a:solidFill>
                          <a:latin typeface="+mn-lt"/>
                          <a:ea typeface="Open Sans" panose="020B0606030504020204" pitchFamily="34" charset="0"/>
                          <a:cs typeface="Open Sans" panose="020B0606030504020204" pitchFamily="34" charset="0"/>
                        </a:rPr>
                        <a:t>Study optimization of UE authentication over non-3GPP access:</a:t>
                      </a: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i="0" kern="1200" dirty="0">
                          <a:solidFill>
                            <a:schemeClr val="tx1"/>
                          </a:solidFill>
                          <a:latin typeface="+mn-lt"/>
                          <a:ea typeface="Open Sans" panose="020B0606030504020204" pitchFamily="34" charset="0"/>
                          <a:cs typeface="Open Sans" panose="020B0606030504020204" pitchFamily="34" charset="0"/>
                        </a:rPr>
                        <a:t>Optimization across UE mobility in trusted non-3GPP access across different TNAPs (under same and different TNGFs)</a:t>
                      </a:r>
                    </a:p>
                    <a:p>
                      <a:pPr marL="285750" indent="-285750">
                        <a:buFont typeface="Arial" panose="020B0604020202020204" pitchFamily="34" charset="0"/>
                        <a:buChar char="•"/>
                      </a:pPr>
                      <a:r>
                        <a:rPr lang="en-US" sz="1100" b="0" i="0" dirty="0">
                          <a:solidFill>
                            <a:schemeClr val="tx1"/>
                          </a:solidFill>
                          <a:latin typeface="+mn-lt"/>
                          <a:ea typeface="Open Sans" panose="020B0606030504020204" pitchFamily="34" charset="0"/>
                          <a:cs typeface="Open Sans" panose="020B0606030504020204" pitchFamily="34" charset="0"/>
                        </a:rPr>
                        <a:t>Optimization of re-authentication during UE mobility in non-3GPP access by using, for example:</a:t>
                      </a:r>
                    </a:p>
                    <a:p>
                      <a:pPr marL="742939" lvl="1" indent="-285750">
                        <a:buFont typeface="Arial" panose="020B0604020202020204" pitchFamily="34" charset="0"/>
                        <a:buChar char="•"/>
                      </a:pPr>
                      <a:r>
                        <a:rPr lang="en-US" sz="1100" b="0" i="0" dirty="0">
                          <a:solidFill>
                            <a:schemeClr val="tx1"/>
                          </a:solidFill>
                          <a:latin typeface="+mn-lt"/>
                          <a:ea typeface="Open Sans" panose="020B0606030504020204" pitchFamily="34" charset="0"/>
                          <a:cs typeface="Open Sans" panose="020B0606030504020204" pitchFamily="34" charset="0"/>
                        </a:rPr>
                        <a:t>802.11r  Fast Basic Service Set (BSS) Transition (FT) for UE mobility and reassociation with a new AP in Wi-Fi access</a:t>
                      </a:r>
                    </a:p>
                    <a:p>
                      <a:pPr marL="742939" lvl="1" indent="-285750">
                        <a:buFont typeface="Arial" panose="020B0604020202020204" pitchFamily="34" charset="0"/>
                        <a:buChar char="•"/>
                      </a:pPr>
                      <a:r>
                        <a:rPr lang="en-US" sz="1100" b="0" i="0" dirty="0">
                          <a:solidFill>
                            <a:schemeClr val="tx1"/>
                          </a:solidFill>
                          <a:latin typeface="+mn-lt"/>
                          <a:ea typeface="Open Sans" panose="020B0606030504020204" pitchFamily="34" charset="0"/>
                          <a:cs typeface="Open Sans" panose="020B0606030504020204" pitchFamily="34" charset="0"/>
                        </a:rPr>
                        <a:t>EAP Re-authentication Protocol (ERP)</a:t>
                      </a:r>
                      <a:endParaRPr lang="en-US" sz="1100" b="0" i="1" dirty="0">
                        <a:solidFill>
                          <a:schemeClr val="tx1"/>
                        </a:solidFill>
                        <a:highlight>
                          <a:srgbClr val="00FFFF"/>
                        </a:highlight>
                        <a:latin typeface="+mn-lt"/>
                        <a:ea typeface="Open Sans" panose="020B0606030504020204" pitchFamily="34" charset="0"/>
                        <a:cs typeface="Open Sans" panose="020B0606030504020204" pitchFamily="34" charset="0"/>
                      </a:endParaRPr>
                    </a:p>
                    <a:p>
                      <a:pPr marL="0" indent="0">
                        <a:buFont typeface="+mj-lt"/>
                        <a:buNone/>
                      </a:pPr>
                      <a:endParaRPr lang="en-US" sz="1400" kern="1200" dirty="0">
                        <a:solidFill>
                          <a:schemeClr val="dk1"/>
                        </a:solidFill>
                        <a:effectLst/>
                        <a:latin typeface="+mn-lt"/>
                        <a:ea typeface="+mn-ea"/>
                        <a:cs typeface="+mn-cs"/>
                      </a:endParaRPr>
                    </a:p>
                  </a:txBody>
                  <a:tcPr/>
                </a:tc>
                <a:tc>
                  <a:txBody>
                    <a:bodyPr/>
                    <a:lstStyle/>
                    <a:p>
                      <a:r>
                        <a:rPr lang="en-US" sz="1100" dirty="0"/>
                        <a:t>No</a:t>
                      </a:r>
                    </a:p>
                  </a:txBody>
                  <a:tcPr/>
                </a:tc>
                <a:tc>
                  <a:txBody>
                    <a:bodyPr/>
                    <a:lstStyle/>
                    <a:p>
                      <a:r>
                        <a:rPr lang="en-US" sz="1100" dirty="0"/>
                        <a:t>SA3</a:t>
                      </a:r>
                    </a:p>
                  </a:txBody>
                  <a:tcPr/>
                </a:tc>
                <a:tc>
                  <a:txBody>
                    <a:bodyPr/>
                    <a:lstStyle/>
                    <a:p>
                      <a:r>
                        <a:rPr lang="en-US" sz="1100" dirty="0"/>
                        <a:t>No</a:t>
                      </a:r>
                    </a:p>
                  </a:txBody>
                  <a:tcPr/>
                </a:tc>
                <a:tc>
                  <a:txBody>
                    <a:bodyPr/>
                    <a:lstStyle/>
                    <a:p>
                      <a:r>
                        <a:rPr lang="en-US" sz="1100" dirty="0"/>
                        <a:t>No</a:t>
                      </a:r>
                    </a:p>
                  </a:txBody>
                  <a:tcPr/>
                </a:tc>
                <a:extLst>
                  <a:ext uri="{0D108BD9-81ED-4DB2-BD59-A6C34878D82A}">
                    <a16:rowId xmlns:a16="http://schemas.microsoft.com/office/drawing/2014/main" val="352931586"/>
                  </a:ext>
                </a:extLst>
              </a:tr>
              <a:tr h="0">
                <a:tc>
                  <a:txBody>
                    <a:bodyPr/>
                    <a:lstStyle/>
                    <a:p>
                      <a:r>
                        <a:rPr lang="en-US" sz="1100" dirty="0"/>
                        <a:t>#6</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t>5WWC enhancements on visibility of devices behind RG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b="1" dirty="0"/>
                    </a:p>
                    <a:p>
                      <a:endParaRPr lang="en-US" sz="1100" dirty="0">
                        <a:highlight>
                          <a:srgbClr val="FFFF00"/>
                        </a:highlight>
                      </a:endParaRPr>
                    </a:p>
                    <a:p>
                      <a:r>
                        <a:rPr lang="en-US" sz="1100" dirty="0"/>
                        <a:t>(See slide 13 for details)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b="1" dirty="0"/>
                    </a:p>
                  </a:txBody>
                  <a:tcPr/>
                </a:tc>
                <a:tc>
                  <a:txBody>
                    <a:bodyPr/>
                    <a:lstStyle/>
                    <a:p>
                      <a:pPr marL="0" indent="0">
                        <a:buFont typeface="+mj-lt"/>
                        <a:buNone/>
                      </a:pPr>
                      <a:r>
                        <a:rPr lang="en-US" sz="1100" kern="1200" dirty="0">
                          <a:solidFill>
                            <a:schemeClr val="dk1"/>
                          </a:solidFill>
                          <a:effectLst/>
                          <a:latin typeface="+mn-lt"/>
                          <a:ea typeface="+mn-ea"/>
                          <a:cs typeface="+mn-cs"/>
                        </a:rPr>
                        <a:t>Since the 5WWC work started in Rel-16, though there was interest (S2-1904943) from BBF and CableLabs on bridged mode RG deployments and relevant requirements for devices connecting behind RG, no solution has been agreed to address such requirements in Rel-16/18.  Specifically, requirements like visibility of each device in 5GC, allocation of IP addresses to each device by SMF/5GC, policy control by 5GC based on MAC and/or IP addresses of each device, etc. </a:t>
                      </a:r>
                    </a:p>
                    <a:p>
                      <a:pPr marL="0" indent="0">
                        <a:buFont typeface="+mj-lt"/>
                        <a:buNone/>
                      </a:pPr>
                      <a:endParaRPr lang="en-US" sz="1100" kern="1200" dirty="0">
                        <a:solidFill>
                          <a:schemeClr val="dk1"/>
                        </a:solidFill>
                        <a:effectLst/>
                        <a:latin typeface="+mn-lt"/>
                        <a:ea typeface="+mn-ea"/>
                        <a:cs typeface="+mn-cs"/>
                      </a:endParaRPr>
                    </a:p>
                    <a:p>
                      <a:pPr marL="0" indent="0">
                        <a:buFont typeface="+mj-lt"/>
                        <a:buNone/>
                      </a:pPr>
                      <a:r>
                        <a:rPr lang="en-US" sz="1100" kern="1200" dirty="0">
                          <a:solidFill>
                            <a:schemeClr val="dk1"/>
                          </a:solidFill>
                          <a:effectLst/>
                          <a:latin typeface="+mn-lt"/>
                          <a:ea typeface="+mn-ea"/>
                          <a:cs typeface="+mn-cs"/>
                        </a:rPr>
                        <a:t>Lacking such a solution for devices behind RG not only prevents operators to make use of the full potential of converged 5GC architecture but also prevents offering services already offered by non-converged core deployments. </a:t>
                      </a:r>
                    </a:p>
                    <a:p>
                      <a:pPr marL="0" indent="0">
                        <a:buFont typeface="+mj-lt"/>
                        <a:buNone/>
                      </a:pPr>
                      <a:endParaRPr lang="en-US" sz="1100" kern="1200" dirty="0">
                        <a:solidFill>
                          <a:schemeClr val="dk1"/>
                        </a:solidFill>
                        <a:effectLst/>
                        <a:latin typeface="+mn-lt"/>
                        <a:ea typeface="+mn-ea"/>
                        <a:cs typeface="+mn-cs"/>
                      </a:endParaRPr>
                    </a:p>
                    <a:p>
                      <a:pPr marL="0" indent="0">
                        <a:buFont typeface="+mj-lt"/>
                        <a:buNone/>
                      </a:pPr>
                      <a:r>
                        <a:rPr lang="en-US" sz="1100" kern="1200" dirty="0">
                          <a:solidFill>
                            <a:schemeClr val="dk1"/>
                          </a:solidFill>
                          <a:effectLst/>
                          <a:latin typeface="+mn-lt"/>
                          <a:ea typeface="+mn-ea"/>
                          <a:cs typeface="+mn-cs"/>
                        </a:rPr>
                        <a:t>Note: As part of Rel-18 5WWC_Ph2 study, solution #8 in TR 23.700-17 addresses the requirements. If SA2 can agree on such a solution, this can be addressed as  TEI19 WID.   </a:t>
                      </a:r>
                    </a:p>
                  </a:txBody>
                  <a:tcPr/>
                </a:tc>
                <a:tc>
                  <a:txBody>
                    <a:bodyPr/>
                    <a:lstStyle/>
                    <a:p>
                      <a:r>
                        <a:rPr lang="en-US" sz="1100" dirty="0"/>
                        <a:t>No</a:t>
                      </a:r>
                    </a:p>
                  </a:txBody>
                  <a:tcPr/>
                </a:tc>
                <a:tc>
                  <a:txBody>
                    <a:bodyPr/>
                    <a:lstStyle/>
                    <a:p>
                      <a:r>
                        <a:rPr lang="en-US" sz="1100" dirty="0"/>
                        <a:t>SA2</a:t>
                      </a:r>
                    </a:p>
                  </a:txBody>
                  <a:tcPr/>
                </a:tc>
                <a:tc>
                  <a:txBody>
                    <a:bodyPr/>
                    <a:lstStyle/>
                    <a:p>
                      <a:r>
                        <a:rPr lang="en-US" sz="1100" dirty="0"/>
                        <a:t>No</a:t>
                      </a:r>
                    </a:p>
                  </a:txBody>
                  <a:tcPr/>
                </a:tc>
                <a:tc>
                  <a:txBody>
                    <a:bodyPr/>
                    <a:lstStyle/>
                    <a:p>
                      <a:r>
                        <a:rPr lang="en-US" sz="1100" dirty="0"/>
                        <a:t>SA5 for charging?</a:t>
                      </a:r>
                    </a:p>
                  </a:txBody>
                  <a:tcPr/>
                </a:tc>
                <a:extLst>
                  <a:ext uri="{0D108BD9-81ED-4DB2-BD59-A6C34878D82A}">
                    <a16:rowId xmlns:a16="http://schemas.microsoft.com/office/drawing/2014/main" val="2787328670"/>
                  </a:ext>
                </a:extLst>
              </a:tr>
            </a:tbl>
          </a:graphicData>
        </a:graphic>
      </p:graphicFrame>
      <p:sp>
        <p:nvSpPr>
          <p:cNvPr id="3" name="TextBox 2">
            <a:extLst>
              <a:ext uri="{FF2B5EF4-FFF2-40B4-BE49-F238E27FC236}">
                <a16:creationId xmlns:a16="http://schemas.microsoft.com/office/drawing/2014/main" id="{3BD78EDD-E2C0-7414-54BF-B275CE6A77A4}"/>
              </a:ext>
            </a:extLst>
          </p:cNvPr>
          <p:cNvSpPr txBox="1"/>
          <p:nvPr/>
        </p:nvSpPr>
        <p:spPr>
          <a:xfrm>
            <a:off x="722735" y="6642556"/>
            <a:ext cx="1874231" cy="215444"/>
          </a:xfrm>
          <a:prstGeom prst="rect">
            <a:avLst/>
          </a:prstGeom>
          <a:noFill/>
        </p:spPr>
        <p:txBody>
          <a:bodyPr wrap="none" rtlCol="0">
            <a:spAutoFit/>
          </a:bodyPr>
          <a:lstStyle/>
          <a:p>
            <a:pPr eaLnBrk="1" fontAlgn="auto" hangingPunct="1">
              <a:spcBef>
                <a:spcPts val="0"/>
              </a:spcBef>
              <a:spcAft>
                <a:spcPts val="0"/>
              </a:spcAft>
            </a:pPr>
            <a:r>
              <a:rPr lang="en-US" sz="800" i="1" dirty="0">
                <a:solidFill>
                  <a:prstClr val="black"/>
                </a:solidFill>
                <a:latin typeface="Calibri" panose="020F0502020204030204"/>
                <a:cs typeface="+mn-cs"/>
              </a:rPr>
              <a:t>The list is not in specific priority order.     </a:t>
            </a:r>
          </a:p>
        </p:txBody>
      </p:sp>
    </p:spTree>
    <p:extLst>
      <p:ext uri="{BB962C8B-B14F-4D97-AF65-F5344CB8AC3E}">
        <p14:creationId xmlns:p14="http://schemas.microsoft.com/office/powerpoint/2010/main" val="113245075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317205" y="815570"/>
            <a:ext cx="10515600" cy="609194"/>
          </a:xfrm>
        </p:spPr>
        <p:txBody>
          <a:bodyPr/>
          <a:lstStyle/>
          <a:p>
            <a:r>
              <a:rPr lang="en-US" altLang="en-US" sz="2800" dirty="0"/>
              <a:t>#1.  Enhancements for Supporting 5G Indirect Network Sharing (1/2)</a:t>
            </a:r>
          </a:p>
        </p:txBody>
      </p:sp>
      <p:sp>
        <p:nvSpPr>
          <p:cNvPr id="2" name="Content Placeholder 2">
            <a:extLst>
              <a:ext uri="{FF2B5EF4-FFF2-40B4-BE49-F238E27FC236}">
                <a16:creationId xmlns:a16="http://schemas.microsoft.com/office/drawing/2014/main" id="{FBA03FEC-2C2E-F326-0D69-F8428660CEE7}"/>
              </a:ext>
            </a:extLst>
          </p:cNvPr>
          <p:cNvSpPr txBox="1">
            <a:spLocks/>
          </p:cNvSpPr>
          <p:nvPr/>
        </p:nvSpPr>
        <p:spPr bwMode="auto">
          <a:xfrm>
            <a:off x="587828" y="1869168"/>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2000" dirty="0"/>
              <a:t>Background</a:t>
            </a:r>
          </a:p>
          <a:p>
            <a:pPr lvl="1"/>
            <a:r>
              <a:rPr lang="en-US" sz="1800" dirty="0"/>
              <a:t>Network sharing enables operators to maximize rollout and improve overall network quality. 3GPP system supports several types of network sharing since Rel-5, most of which are inherited by 5G</a:t>
            </a:r>
          </a:p>
          <a:p>
            <a:pPr lvl="1"/>
            <a:r>
              <a:rPr lang="en-US" sz="1800" dirty="0"/>
              <a:t>One of the challenges for the operators is the maintenance of the interconnections (e.g., number of network interfaces) between the shared NG-RAN and participating operators’ core network</a:t>
            </a:r>
          </a:p>
          <a:p>
            <a:pPr lvl="1"/>
            <a:r>
              <a:rPr lang="en-US" sz="1800" dirty="0"/>
              <a:t>In TR 22.851, SA1 studied the feasibility of sharing when there is no direct interconnection between the shared NG-RAN and participating operators’ core networks</a:t>
            </a:r>
          </a:p>
          <a:p>
            <a:r>
              <a:rPr lang="en-US" sz="2200" dirty="0"/>
              <a:t>Proposal</a:t>
            </a:r>
          </a:p>
          <a:p>
            <a:pPr lvl="1"/>
            <a:r>
              <a:rPr lang="en-US" sz="1800" dirty="0"/>
              <a:t>Study the architecture options including definition of new network functions and/or enhancements of existing network functions to enable Indirect Network Sharing</a:t>
            </a:r>
          </a:p>
          <a:p>
            <a:pPr lvl="2"/>
            <a:r>
              <a:rPr lang="en-US" sz="1400" dirty="0"/>
              <a:t>Note: The new network functions specified are to be part of the hosting operator network</a:t>
            </a:r>
          </a:p>
          <a:p>
            <a:pPr lvl="1"/>
            <a:r>
              <a:rPr lang="en-US" sz="1800" dirty="0"/>
              <a:t>Study the interfaces enhancements, if any, that are necessary between the hosting and participating operators network functions</a:t>
            </a:r>
          </a:p>
          <a:p>
            <a:pPr lvl="1"/>
            <a:endParaRPr lang="en-US" sz="1800" dirty="0"/>
          </a:p>
        </p:txBody>
      </p:sp>
    </p:spTree>
    <p:extLst>
      <p:ext uri="{BB962C8B-B14F-4D97-AF65-F5344CB8AC3E}">
        <p14:creationId xmlns:p14="http://schemas.microsoft.com/office/powerpoint/2010/main" val="139453614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338470" y="773040"/>
            <a:ext cx="10515600" cy="694254"/>
          </a:xfrm>
        </p:spPr>
        <p:txBody>
          <a:bodyPr/>
          <a:lstStyle/>
          <a:p>
            <a:r>
              <a:rPr lang="en-US" altLang="en-US" sz="2800" dirty="0"/>
              <a:t>#1.  Network Sharing Architecture Options (2/2)</a:t>
            </a:r>
          </a:p>
        </p:txBody>
      </p:sp>
      <p:cxnSp>
        <p:nvCxnSpPr>
          <p:cNvPr id="13" name="Straight Connector 12">
            <a:extLst>
              <a:ext uri="{FF2B5EF4-FFF2-40B4-BE49-F238E27FC236}">
                <a16:creationId xmlns:a16="http://schemas.microsoft.com/office/drawing/2014/main" id="{F7284E3C-DB49-70A7-CA8B-E8DBF268F5A4}"/>
              </a:ext>
            </a:extLst>
          </p:cNvPr>
          <p:cNvCxnSpPr>
            <a:cxnSpLocks/>
          </p:cNvCxnSpPr>
          <p:nvPr/>
        </p:nvCxnSpPr>
        <p:spPr>
          <a:xfrm flipH="1">
            <a:off x="10226579" y="4047849"/>
            <a:ext cx="6742" cy="784417"/>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B2F8AF8D-28FF-C6F3-F21D-B8AD3EC3514E}"/>
              </a:ext>
            </a:extLst>
          </p:cNvPr>
          <p:cNvCxnSpPr>
            <a:cxnSpLocks/>
          </p:cNvCxnSpPr>
          <p:nvPr/>
        </p:nvCxnSpPr>
        <p:spPr>
          <a:xfrm flipH="1">
            <a:off x="6306678" y="4059593"/>
            <a:ext cx="6742" cy="784417"/>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1F1A2CB4-F5E6-9CB6-CC81-0DC3E2AFBF39}"/>
              </a:ext>
            </a:extLst>
          </p:cNvPr>
          <p:cNvSpPr/>
          <p:nvPr/>
        </p:nvSpPr>
        <p:spPr>
          <a:xfrm>
            <a:off x="1011928" y="2185677"/>
            <a:ext cx="655455" cy="38032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solidFill>
                  <a:schemeClr val="tx1"/>
                </a:solidFill>
              </a:rPr>
              <a:t>5GC Operator A</a:t>
            </a:r>
          </a:p>
        </p:txBody>
      </p:sp>
      <p:sp>
        <p:nvSpPr>
          <p:cNvPr id="36" name="Rectangle 35">
            <a:extLst>
              <a:ext uri="{FF2B5EF4-FFF2-40B4-BE49-F238E27FC236}">
                <a16:creationId xmlns:a16="http://schemas.microsoft.com/office/drawing/2014/main" id="{8B9FF4B4-0A52-270F-B313-35B8EA648C90}"/>
              </a:ext>
            </a:extLst>
          </p:cNvPr>
          <p:cNvSpPr/>
          <p:nvPr/>
        </p:nvSpPr>
        <p:spPr>
          <a:xfrm>
            <a:off x="1828929" y="2185677"/>
            <a:ext cx="655455" cy="38032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solidFill>
                  <a:schemeClr val="tx1"/>
                </a:solidFill>
              </a:rPr>
              <a:t>5GC Operator B</a:t>
            </a:r>
          </a:p>
        </p:txBody>
      </p:sp>
      <p:sp>
        <p:nvSpPr>
          <p:cNvPr id="45" name="Rectangle 44">
            <a:extLst>
              <a:ext uri="{FF2B5EF4-FFF2-40B4-BE49-F238E27FC236}">
                <a16:creationId xmlns:a16="http://schemas.microsoft.com/office/drawing/2014/main" id="{1EC8DE1E-EB76-2BB1-7364-1DBFC72DB6A7}"/>
              </a:ext>
            </a:extLst>
          </p:cNvPr>
          <p:cNvSpPr/>
          <p:nvPr/>
        </p:nvSpPr>
        <p:spPr>
          <a:xfrm>
            <a:off x="2647362" y="2185677"/>
            <a:ext cx="655455" cy="38032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solidFill>
                  <a:schemeClr val="tx1"/>
                </a:solidFill>
              </a:rPr>
              <a:t>5GC Operator C</a:t>
            </a:r>
          </a:p>
        </p:txBody>
      </p:sp>
      <p:sp>
        <p:nvSpPr>
          <p:cNvPr id="7209" name="Rectangle 7208">
            <a:extLst>
              <a:ext uri="{FF2B5EF4-FFF2-40B4-BE49-F238E27FC236}">
                <a16:creationId xmlns:a16="http://schemas.microsoft.com/office/drawing/2014/main" id="{B26CCCBC-59C0-33D3-7798-612D4517A8AC}"/>
              </a:ext>
            </a:extLst>
          </p:cNvPr>
          <p:cNvSpPr/>
          <p:nvPr/>
        </p:nvSpPr>
        <p:spPr>
          <a:xfrm>
            <a:off x="611878" y="3959347"/>
            <a:ext cx="655455" cy="38032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solidFill>
                  <a:schemeClr val="tx1"/>
                </a:solidFill>
              </a:rPr>
              <a:t>5GC Operator X</a:t>
            </a:r>
          </a:p>
        </p:txBody>
      </p:sp>
      <p:cxnSp>
        <p:nvCxnSpPr>
          <p:cNvPr id="7213" name="Straight Connector 7212">
            <a:extLst>
              <a:ext uri="{FF2B5EF4-FFF2-40B4-BE49-F238E27FC236}">
                <a16:creationId xmlns:a16="http://schemas.microsoft.com/office/drawing/2014/main" id="{AB90DF18-E2B0-15E9-37DA-BD4050336E0A}"/>
              </a:ext>
            </a:extLst>
          </p:cNvPr>
          <p:cNvCxnSpPr>
            <a:cxnSpLocks/>
          </p:cNvCxnSpPr>
          <p:nvPr/>
        </p:nvCxnSpPr>
        <p:spPr>
          <a:xfrm>
            <a:off x="559954" y="2375840"/>
            <a:ext cx="289712" cy="0"/>
          </a:xfrm>
          <a:prstGeom prst="line">
            <a:avLst/>
          </a:prstGeom>
          <a:ln w="25400">
            <a:solidFill>
              <a:srgbClr val="00B0F0"/>
            </a:solidFill>
            <a:prstDash val="sysDot"/>
          </a:ln>
        </p:spPr>
        <p:style>
          <a:lnRef idx="1">
            <a:schemeClr val="accent1"/>
          </a:lnRef>
          <a:fillRef idx="0">
            <a:schemeClr val="accent1"/>
          </a:fillRef>
          <a:effectRef idx="0">
            <a:schemeClr val="accent1"/>
          </a:effectRef>
          <a:fontRef idx="minor">
            <a:schemeClr val="tx1"/>
          </a:fontRef>
        </p:style>
      </p:cxnSp>
      <p:cxnSp>
        <p:nvCxnSpPr>
          <p:cNvPr id="7214" name="Straight Connector 7213">
            <a:extLst>
              <a:ext uri="{FF2B5EF4-FFF2-40B4-BE49-F238E27FC236}">
                <a16:creationId xmlns:a16="http://schemas.microsoft.com/office/drawing/2014/main" id="{80AABA2E-601A-B993-5D55-BBBB653EF906}"/>
              </a:ext>
            </a:extLst>
          </p:cNvPr>
          <p:cNvCxnSpPr>
            <a:cxnSpLocks/>
          </p:cNvCxnSpPr>
          <p:nvPr/>
        </p:nvCxnSpPr>
        <p:spPr>
          <a:xfrm>
            <a:off x="3465079" y="2375840"/>
            <a:ext cx="289712" cy="0"/>
          </a:xfrm>
          <a:prstGeom prst="line">
            <a:avLst/>
          </a:prstGeom>
          <a:ln w="25400">
            <a:solidFill>
              <a:srgbClr val="00B0F0"/>
            </a:solidFill>
            <a:prstDash val="sysDot"/>
          </a:ln>
        </p:spPr>
        <p:style>
          <a:lnRef idx="1">
            <a:schemeClr val="accent1"/>
          </a:lnRef>
          <a:fillRef idx="0">
            <a:schemeClr val="accent1"/>
          </a:fillRef>
          <a:effectRef idx="0">
            <a:schemeClr val="accent1"/>
          </a:effectRef>
          <a:fontRef idx="minor">
            <a:schemeClr val="tx1"/>
          </a:fontRef>
        </p:style>
      </p:cxnSp>
      <p:cxnSp>
        <p:nvCxnSpPr>
          <p:cNvPr id="7215" name="Straight Connector 7214">
            <a:extLst>
              <a:ext uri="{FF2B5EF4-FFF2-40B4-BE49-F238E27FC236}">
                <a16:creationId xmlns:a16="http://schemas.microsoft.com/office/drawing/2014/main" id="{7A69D18B-6FD7-6251-C377-B805994C0AF3}"/>
              </a:ext>
            </a:extLst>
          </p:cNvPr>
          <p:cNvCxnSpPr>
            <a:cxnSpLocks/>
          </p:cNvCxnSpPr>
          <p:nvPr/>
        </p:nvCxnSpPr>
        <p:spPr>
          <a:xfrm>
            <a:off x="559954" y="3499790"/>
            <a:ext cx="3194837" cy="0"/>
          </a:xfrm>
          <a:prstGeom prst="line">
            <a:avLst/>
          </a:prstGeom>
          <a:ln w="158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7216" name="Oval 7215">
            <a:extLst>
              <a:ext uri="{FF2B5EF4-FFF2-40B4-BE49-F238E27FC236}">
                <a16:creationId xmlns:a16="http://schemas.microsoft.com/office/drawing/2014/main" id="{82E3DDB7-B6B9-4CE7-726C-161415D4AE02}"/>
              </a:ext>
            </a:extLst>
          </p:cNvPr>
          <p:cNvSpPr/>
          <p:nvPr/>
        </p:nvSpPr>
        <p:spPr>
          <a:xfrm>
            <a:off x="1420070" y="3627745"/>
            <a:ext cx="1473172" cy="100011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217" name="Straight Connector 7216">
            <a:extLst>
              <a:ext uri="{FF2B5EF4-FFF2-40B4-BE49-F238E27FC236}">
                <a16:creationId xmlns:a16="http://schemas.microsoft.com/office/drawing/2014/main" id="{2DD76B73-EFC2-963A-9D97-FCD84AE3AF25}"/>
              </a:ext>
            </a:extLst>
          </p:cNvPr>
          <p:cNvCxnSpPr>
            <a:cxnSpLocks/>
            <a:stCxn id="32" idx="2"/>
            <a:endCxn id="7220" idx="2"/>
          </p:cNvCxnSpPr>
          <p:nvPr/>
        </p:nvCxnSpPr>
        <p:spPr>
          <a:xfrm>
            <a:off x="1339656" y="2566003"/>
            <a:ext cx="817001" cy="177367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218" name="Straight Connector 7217">
            <a:extLst>
              <a:ext uri="{FF2B5EF4-FFF2-40B4-BE49-F238E27FC236}">
                <a16:creationId xmlns:a16="http://schemas.microsoft.com/office/drawing/2014/main" id="{62871A4B-70DE-7DD8-599A-CB3AA6ED9564}"/>
              </a:ext>
            </a:extLst>
          </p:cNvPr>
          <p:cNvCxnSpPr>
            <a:cxnSpLocks/>
            <a:stCxn id="36" idx="2"/>
            <a:endCxn id="7220" idx="0"/>
          </p:cNvCxnSpPr>
          <p:nvPr/>
        </p:nvCxnSpPr>
        <p:spPr>
          <a:xfrm>
            <a:off x="2156657" y="2566003"/>
            <a:ext cx="0" cy="1393344"/>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219" name="Straight Connector 7218">
            <a:extLst>
              <a:ext uri="{FF2B5EF4-FFF2-40B4-BE49-F238E27FC236}">
                <a16:creationId xmlns:a16="http://schemas.microsoft.com/office/drawing/2014/main" id="{AAFC5AB2-73B0-A55E-265B-93686D5C9C19}"/>
              </a:ext>
            </a:extLst>
          </p:cNvPr>
          <p:cNvCxnSpPr>
            <a:cxnSpLocks/>
            <a:stCxn id="45" idx="2"/>
            <a:endCxn id="7220" idx="2"/>
          </p:cNvCxnSpPr>
          <p:nvPr/>
        </p:nvCxnSpPr>
        <p:spPr>
          <a:xfrm flipH="1">
            <a:off x="2156657" y="2566003"/>
            <a:ext cx="818433" cy="177367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7220" name="Rectangle 7219">
            <a:extLst>
              <a:ext uri="{FF2B5EF4-FFF2-40B4-BE49-F238E27FC236}">
                <a16:creationId xmlns:a16="http://schemas.microsoft.com/office/drawing/2014/main" id="{A3D74D25-C4E5-C964-3072-B289F3A04402}"/>
              </a:ext>
            </a:extLst>
          </p:cNvPr>
          <p:cNvSpPr/>
          <p:nvPr/>
        </p:nvSpPr>
        <p:spPr>
          <a:xfrm>
            <a:off x="1828929" y="3959347"/>
            <a:ext cx="655455" cy="380326"/>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solidFill>
                  <a:schemeClr val="tx1"/>
                </a:solidFill>
              </a:rPr>
              <a:t>NG-RAN Operator X</a:t>
            </a:r>
          </a:p>
        </p:txBody>
      </p:sp>
      <p:cxnSp>
        <p:nvCxnSpPr>
          <p:cNvPr id="7221" name="Straight Connector 7220">
            <a:extLst>
              <a:ext uri="{FF2B5EF4-FFF2-40B4-BE49-F238E27FC236}">
                <a16:creationId xmlns:a16="http://schemas.microsoft.com/office/drawing/2014/main" id="{79D36855-61AF-DCF4-A521-530913758B96}"/>
              </a:ext>
            </a:extLst>
          </p:cNvPr>
          <p:cNvCxnSpPr>
            <a:cxnSpLocks/>
          </p:cNvCxnSpPr>
          <p:nvPr/>
        </p:nvCxnSpPr>
        <p:spPr>
          <a:xfrm>
            <a:off x="3991020" y="1865620"/>
            <a:ext cx="0" cy="4019550"/>
          </a:xfrm>
          <a:prstGeom prst="line">
            <a:avLst/>
          </a:prstGeom>
          <a:ln w="15875">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7222" name="Straight Connector 7221">
            <a:extLst>
              <a:ext uri="{FF2B5EF4-FFF2-40B4-BE49-F238E27FC236}">
                <a16:creationId xmlns:a16="http://schemas.microsoft.com/office/drawing/2014/main" id="{D1CB6C78-B1B4-B6E9-4C80-820480363395}"/>
              </a:ext>
            </a:extLst>
          </p:cNvPr>
          <p:cNvCxnSpPr>
            <a:cxnSpLocks/>
            <a:stCxn id="7209" idx="3"/>
            <a:endCxn id="7220" idx="1"/>
          </p:cNvCxnSpPr>
          <p:nvPr/>
        </p:nvCxnSpPr>
        <p:spPr>
          <a:xfrm>
            <a:off x="1267333" y="4149510"/>
            <a:ext cx="561596"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7223" name="TextBox 7222">
            <a:extLst>
              <a:ext uri="{FF2B5EF4-FFF2-40B4-BE49-F238E27FC236}">
                <a16:creationId xmlns:a16="http://schemas.microsoft.com/office/drawing/2014/main" id="{9F9E35B5-22DF-9A51-7C27-567696BC3B51}"/>
              </a:ext>
            </a:extLst>
          </p:cNvPr>
          <p:cNvSpPr txBox="1"/>
          <p:nvPr/>
        </p:nvSpPr>
        <p:spPr>
          <a:xfrm>
            <a:off x="559954" y="5758934"/>
            <a:ext cx="3194835" cy="369332"/>
          </a:xfrm>
          <a:prstGeom prst="rect">
            <a:avLst/>
          </a:prstGeom>
          <a:noFill/>
        </p:spPr>
        <p:txBody>
          <a:bodyPr wrap="square" rtlCol="0">
            <a:spAutoFit/>
          </a:bodyPr>
          <a:lstStyle/>
          <a:p>
            <a:pPr algn="ctr"/>
            <a:r>
              <a:rPr lang="en-US" dirty="0"/>
              <a:t>5G MOCN</a:t>
            </a:r>
          </a:p>
        </p:txBody>
      </p:sp>
      <p:sp>
        <p:nvSpPr>
          <p:cNvPr id="7224" name="TextBox 7223">
            <a:extLst>
              <a:ext uri="{FF2B5EF4-FFF2-40B4-BE49-F238E27FC236}">
                <a16:creationId xmlns:a16="http://schemas.microsoft.com/office/drawing/2014/main" id="{BF271AF5-44A6-EDEF-C144-0F239BCBF5D7}"/>
              </a:ext>
            </a:extLst>
          </p:cNvPr>
          <p:cNvSpPr txBox="1"/>
          <p:nvPr/>
        </p:nvSpPr>
        <p:spPr>
          <a:xfrm>
            <a:off x="1065125" y="2782145"/>
            <a:ext cx="842159" cy="307777"/>
          </a:xfrm>
          <a:prstGeom prst="rect">
            <a:avLst/>
          </a:prstGeom>
          <a:solidFill>
            <a:schemeClr val="bg1"/>
          </a:solidFill>
          <a:ln w="15875">
            <a:noFill/>
          </a:ln>
        </p:spPr>
        <p:txBody>
          <a:bodyPr wrap="square" rtlCol="0">
            <a:spAutoFit/>
          </a:bodyPr>
          <a:lstStyle/>
          <a:p>
            <a:pPr algn="ctr"/>
            <a:r>
              <a:rPr lang="en-US" sz="700" b="1" dirty="0"/>
              <a:t>Many N2/N3</a:t>
            </a:r>
          </a:p>
          <a:p>
            <a:pPr algn="ctr"/>
            <a:r>
              <a:rPr lang="en-US" sz="700" b="1" dirty="0"/>
              <a:t>connections</a:t>
            </a:r>
          </a:p>
        </p:txBody>
      </p:sp>
      <p:sp>
        <p:nvSpPr>
          <p:cNvPr id="7225" name="TextBox 7224">
            <a:extLst>
              <a:ext uri="{FF2B5EF4-FFF2-40B4-BE49-F238E27FC236}">
                <a16:creationId xmlns:a16="http://schemas.microsoft.com/office/drawing/2014/main" id="{EE67A988-B4B6-EFDC-FD92-2FC2F4FC4E37}"/>
              </a:ext>
            </a:extLst>
          </p:cNvPr>
          <p:cNvSpPr txBox="1"/>
          <p:nvPr/>
        </p:nvSpPr>
        <p:spPr>
          <a:xfrm>
            <a:off x="1736291" y="3084820"/>
            <a:ext cx="842159" cy="307777"/>
          </a:xfrm>
          <a:prstGeom prst="rect">
            <a:avLst/>
          </a:prstGeom>
          <a:solidFill>
            <a:schemeClr val="bg1"/>
          </a:solidFill>
          <a:ln w="15875">
            <a:noFill/>
          </a:ln>
        </p:spPr>
        <p:txBody>
          <a:bodyPr wrap="square" rtlCol="0">
            <a:spAutoFit/>
          </a:bodyPr>
          <a:lstStyle/>
          <a:p>
            <a:pPr algn="ctr"/>
            <a:r>
              <a:rPr lang="en-US" sz="700" b="1" dirty="0"/>
              <a:t>Many N2/N3</a:t>
            </a:r>
          </a:p>
          <a:p>
            <a:pPr algn="ctr"/>
            <a:r>
              <a:rPr lang="en-US" sz="700" b="1" dirty="0"/>
              <a:t>connections</a:t>
            </a:r>
          </a:p>
        </p:txBody>
      </p:sp>
      <p:sp>
        <p:nvSpPr>
          <p:cNvPr id="7226" name="TextBox 7225">
            <a:extLst>
              <a:ext uri="{FF2B5EF4-FFF2-40B4-BE49-F238E27FC236}">
                <a16:creationId xmlns:a16="http://schemas.microsoft.com/office/drawing/2014/main" id="{C6B18F17-DC10-B660-8F6D-1AA6FA6B178A}"/>
              </a:ext>
            </a:extLst>
          </p:cNvPr>
          <p:cNvSpPr txBox="1"/>
          <p:nvPr/>
        </p:nvSpPr>
        <p:spPr>
          <a:xfrm>
            <a:off x="2429492" y="2782145"/>
            <a:ext cx="842159" cy="307777"/>
          </a:xfrm>
          <a:prstGeom prst="rect">
            <a:avLst/>
          </a:prstGeom>
          <a:solidFill>
            <a:schemeClr val="bg1"/>
          </a:solidFill>
          <a:ln w="15875">
            <a:noFill/>
          </a:ln>
        </p:spPr>
        <p:txBody>
          <a:bodyPr wrap="square" rtlCol="0">
            <a:spAutoFit/>
          </a:bodyPr>
          <a:lstStyle/>
          <a:p>
            <a:pPr algn="ctr"/>
            <a:r>
              <a:rPr lang="en-US" sz="700" b="1" dirty="0"/>
              <a:t>Many N2/N3</a:t>
            </a:r>
          </a:p>
          <a:p>
            <a:pPr algn="ctr"/>
            <a:r>
              <a:rPr lang="en-US" sz="700" b="1" dirty="0"/>
              <a:t>connections</a:t>
            </a:r>
          </a:p>
        </p:txBody>
      </p:sp>
      <p:sp>
        <p:nvSpPr>
          <p:cNvPr id="7227" name="Rectangle 7226">
            <a:extLst>
              <a:ext uri="{FF2B5EF4-FFF2-40B4-BE49-F238E27FC236}">
                <a16:creationId xmlns:a16="http://schemas.microsoft.com/office/drawing/2014/main" id="{91255119-D153-67B9-CA71-9A12012D9362}"/>
              </a:ext>
            </a:extLst>
          </p:cNvPr>
          <p:cNvSpPr/>
          <p:nvPr/>
        </p:nvSpPr>
        <p:spPr>
          <a:xfrm>
            <a:off x="4963222" y="2185677"/>
            <a:ext cx="655455" cy="38032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solidFill>
                  <a:schemeClr val="tx1"/>
                </a:solidFill>
              </a:rPr>
              <a:t>5GC Operator A</a:t>
            </a:r>
          </a:p>
        </p:txBody>
      </p:sp>
      <p:sp>
        <p:nvSpPr>
          <p:cNvPr id="7228" name="Rectangle 7227">
            <a:extLst>
              <a:ext uri="{FF2B5EF4-FFF2-40B4-BE49-F238E27FC236}">
                <a16:creationId xmlns:a16="http://schemas.microsoft.com/office/drawing/2014/main" id="{FEF7CAB4-09EE-ABBD-CD5A-1729EE173941}"/>
              </a:ext>
            </a:extLst>
          </p:cNvPr>
          <p:cNvSpPr/>
          <p:nvPr/>
        </p:nvSpPr>
        <p:spPr>
          <a:xfrm>
            <a:off x="5781804" y="2185677"/>
            <a:ext cx="655455" cy="38032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solidFill>
                  <a:schemeClr val="tx1"/>
                </a:solidFill>
              </a:rPr>
              <a:t>5GC Operator B</a:t>
            </a:r>
          </a:p>
        </p:txBody>
      </p:sp>
      <p:sp>
        <p:nvSpPr>
          <p:cNvPr id="7229" name="Rectangle 7228">
            <a:extLst>
              <a:ext uri="{FF2B5EF4-FFF2-40B4-BE49-F238E27FC236}">
                <a16:creationId xmlns:a16="http://schemas.microsoft.com/office/drawing/2014/main" id="{1E1802C5-8467-4B60-053C-1585EA2DB40A}"/>
              </a:ext>
            </a:extLst>
          </p:cNvPr>
          <p:cNvSpPr/>
          <p:nvPr/>
        </p:nvSpPr>
        <p:spPr>
          <a:xfrm>
            <a:off x="6601522" y="2185677"/>
            <a:ext cx="655455" cy="38032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solidFill>
                  <a:schemeClr val="tx1"/>
                </a:solidFill>
              </a:rPr>
              <a:t>5GC Operator C</a:t>
            </a:r>
          </a:p>
        </p:txBody>
      </p:sp>
      <p:cxnSp>
        <p:nvCxnSpPr>
          <p:cNvPr id="7230" name="Straight Connector 7229">
            <a:extLst>
              <a:ext uri="{FF2B5EF4-FFF2-40B4-BE49-F238E27FC236}">
                <a16:creationId xmlns:a16="http://schemas.microsoft.com/office/drawing/2014/main" id="{B51EFDC9-6470-470C-D85B-32C8B57D4DAF}"/>
              </a:ext>
            </a:extLst>
          </p:cNvPr>
          <p:cNvCxnSpPr>
            <a:cxnSpLocks/>
          </p:cNvCxnSpPr>
          <p:nvPr/>
        </p:nvCxnSpPr>
        <p:spPr>
          <a:xfrm>
            <a:off x="4512829" y="2375840"/>
            <a:ext cx="289712" cy="0"/>
          </a:xfrm>
          <a:prstGeom prst="line">
            <a:avLst/>
          </a:prstGeom>
          <a:ln w="25400">
            <a:solidFill>
              <a:srgbClr val="00B0F0"/>
            </a:solidFill>
            <a:prstDash val="sysDot"/>
          </a:ln>
        </p:spPr>
        <p:style>
          <a:lnRef idx="1">
            <a:schemeClr val="accent1"/>
          </a:lnRef>
          <a:fillRef idx="0">
            <a:schemeClr val="accent1"/>
          </a:fillRef>
          <a:effectRef idx="0">
            <a:schemeClr val="accent1"/>
          </a:effectRef>
          <a:fontRef idx="minor">
            <a:schemeClr val="tx1"/>
          </a:fontRef>
        </p:style>
      </p:cxnSp>
      <p:cxnSp>
        <p:nvCxnSpPr>
          <p:cNvPr id="7231" name="Straight Connector 7230">
            <a:extLst>
              <a:ext uri="{FF2B5EF4-FFF2-40B4-BE49-F238E27FC236}">
                <a16:creationId xmlns:a16="http://schemas.microsoft.com/office/drawing/2014/main" id="{44A749A7-62DB-1966-F9DD-0C8B70FACF2F}"/>
              </a:ext>
            </a:extLst>
          </p:cNvPr>
          <p:cNvCxnSpPr>
            <a:cxnSpLocks/>
          </p:cNvCxnSpPr>
          <p:nvPr/>
        </p:nvCxnSpPr>
        <p:spPr>
          <a:xfrm>
            <a:off x="7417954" y="2375840"/>
            <a:ext cx="289712" cy="0"/>
          </a:xfrm>
          <a:prstGeom prst="line">
            <a:avLst/>
          </a:prstGeom>
          <a:ln w="25400">
            <a:solidFill>
              <a:srgbClr val="00B0F0"/>
            </a:solidFill>
            <a:prstDash val="sysDot"/>
          </a:ln>
        </p:spPr>
        <p:style>
          <a:lnRef idx="1">
            <a:schemeClr val="accent1"/>
          </a:lnRef>
          <a:fillRef idx="0">
            <a:schemeClr val="accent1"/>
          </a:fillRef>
          <a:effectRef idx="0">
            <a:schemeClr val="accent1"/>
          </a:effectRef>
          <a:fontRef idx="minor">
            <a:schemeClr val="tx1"/>
          </a:fontRef>
        </p:style>
      </p:cxnSp>
      <p:cxnSp>
        <p:nvCxnSpPr>
          <p:cNvPr id="7232" name="Straight Connector 7231">
            <a:extLst>
              <a:ext uri="{FF2B5EF4-FFF2-40B4-BE49-F238E27FC236}">
                <a16:creationId xmlns:a16="http://schemas.microsoft.com/office/drawing/2014/main" id="{C53D30E9-79DB-85D2-FBE0-DB78040E78B3}"/>
              </a:ext>
            </a:extLst>
          </p:cNvPr>
          <p:cNvCxnSpPr>
            <a:cxnSpLocks/>
          </p:cNvCxnSpPr>
          <p:nvPr/>
        </p:nvCxnSpPr>
        <p:spPr>
          <a:xfrm>
            <a:off x="4512829" y="3499790"/>
            <a:ext cx="3194837" cy="0"/>
          </a:xfrm>
          <a:prstGeom prst="line">
            <a:avLst/>
          </a:prstGeom>
          <a:ln w="158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7233" name="Oval 7232">
            <a:extLst>
              <a:ext uri="{FF2B5EF4-FFF2-40B4-BE49-F238E27FC236}">
                <a16:creationId xmlns:a16="http://schemas.microsoft.com/office/drawing/2014/main" id="{E50B2C1C-B0BA-6C5E-E0EC-A373199F841B}"/>
              </a:ext>
            </a:extLst>
          </p:cNvPr>
          <p:cNvSpPr/>
          <p:nvPr/>
        </p:nvSpPr>
        <p:spPr>
          <a:xfrm>
            <a:off x="5372945" y="4513570"/>
            <a:ext cx="1473172" cy="100011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234" name="Straight Connector 7233">
            <a:extLst>
              <a:ext uri="{FF2B5EF4-FFF2-40B4-BE49-F238E27FC236}">
                <a16:creationId xmlns:a16="http://schemas.microsoft.com/office/drawing/2014/main" id="{723803D1-5E5F-8B7C-D32A-8A624F9D684F}"/>
              </a:ext>
            </a:extLst>
          </p:cNvPr>
          <p:cNvCxnSpPr>
            <a:cxnSpLocks/>
            <a:stCxn id="7227" idx="2"/>
            <a:endCxn id="7241" idx="2"/>
          </p:cNvCxnSpPr>
          <p:nvPr/>
        </p:nvCxnSpPr>
        <p:spPr>
          <a:xfrm>
            <a:off x="5290950" y="2566003"/>
            <a:ext cx="825324" cy="1494752"/>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235" name="Straight Connector 7234">
            <a:extLst>
              <a:ext uri="{FF2B5EF4-FFF2-40B4-BE49-F238E27FC236}">
                <a16:creationId xmlns:a16="http://schemas.microsoft.com/office/drawing/2014/main" id="{21DD14CA-C290-A0F7-91BE-F73C22C56361}"/>
              </a:ext>
            </a:extLst>
          </p:cNvPr>
          <p:cNvCxnSpPr>
            <a:cxnSpLocks/>
            <a:stCxn id="7228" idx="2"/>
            <a:endCxn id="7241" idx="0"/>
          </p:cNvCxnSpPr>
          <p:nvPr/>
        </p:nvCxnSpPr>
        <p:spPr>
          <a:xfrm>
            <a:off x="6109532" y="2566003"/>
            <a:ext cx="6742" cy="1114426"/>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236" name="Straight Connector 7235">
            <a:extLst>
              <a:ext uri="{FF2B5EF4-FFF2-40B4-BE49-F238E27FC236}">
                <a16:creationId xmlns:a16="http://schemas.microsoft.com/office/drawing/2014/main" id="{3A7A8A27-28B9-FA9D-99CE-2AB0E8F2B778}"/>
              </a:ext>
            </a:extLst>
          </p:cNvPr>
          <p:cNvCxnSpPr>
            <a:cxnSpLocks/>
            <a:stCxn id="7229" idx="2"/>
            <a:endCxn id="7241" idx="2"/>
          </p:cNvCxnSpPr>
          <p:nvPr/>
        </p:nvCxnSpPr>
        <p:spPr>
          <a:xfrm flipH="1">
            <a:off x="6116274" y="2566003"/>
            <a:ext cx="812976" cy="1494752"/>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7237" name="Rectangle 7236">
            <a:extLst>
              <a:ext uri="{FF2B5EF4-FFF2-40B4-BE49-F238E27FC236}">
                <a16:creationId xmlns:a16="http://schemas.microsoft.com/office/drawing/2014/main" id="{2BDF16D1-07A2-8309-293D-5F50B5C3F558}"/>
              </a:ext>
            </a:extLst>
          </p:cNvPr>
          <p:cNvSpPr/>
          <p:nvPr/>
        </p:nvSpPr>
        <p:spPr>
          <a:xfrm>
            <a:off x="5781804" y="4845172"/>
            <a:ext cx="655455" cy="380326"/>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solidFill>
                  <a:schemeClr val="tx1"/>
                </a:solidFill>
              </a:rPr>
              <a:t>NG-RAN Operator X</a:t>
            </a:r>
          </a:p>
        </p:txBody>
      </p:sp>
      <p:cxnSp>
        <p:nvCxnSpPr>
          <p:cNvPr id="7238" name="Straight Connector 7237">
            <a:extLst>
              <a:ext uri="{FF2B5EF4-FFF2-40B4-BE49-F238E27FC236}">
                <a16:creationId xmlns:a16="http://schemas.microsoft.com/office/drawing/2014/main" id="{946B36A3-441F-0BBB-44D4-1ADB36788AF6}"/>
              </a:ext>
            </a:extLst>
          </p:cNvPr>
          <p:cNvCxnSpPr>
            <a:cxnSpLocks/>
          </p:cNvCxnSpPr>
          <p:nvPr/>
        </p:nvCxnSpPr>
        <p:spPr>
          <a:xfrm flipH="1">
            <a:off x="5931643" y="4061917"/>
            <a:ext cx="6742" cy="784417"/>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7239" name="TextBox 7238">
            <a:extLst>
              <a:ext uri="{FF2B5EF4-FFF2-40B4-BE49-F238E27FC236}">
                <a16:creationId xmlns:a16="http://schemas.microsoft.com/office/drawing/2014/main" id="{7C4C86D5-BA9B-7F2D-3432-04CFCC6E638E}"/>
              </a:ext>
            </a:extLst>
          </p:cNvPr>
          <p:cNvSpPr txBox="1"/>
          <p:nvPr/>
        </p:nvSpPr>
        <p:spPr>
          <a:xfrm>
            <a:off x="5034409" y="2733114"/>
            <a:ext cx="782950" cy="307777"/>
          </a:xfrm>
          <a:prstGeom prst="rect">
            <a:avLst/>
          </a:prstGeom>
          <a:solidFill>
            <a:schemeClr val="bg1"/>
          </a:solidFill>
          <a:ln w="15875">
            <a:noFill/>
          </a:ln>
        </p:spPr>
        <p:txBody>
          <a:bodyPr wrap="square" rtlCol="0">
            <a:spAutoFit/>
          </a:bodyPr>
          <a:lstStyle/>
          <a:p>
            <a:pPr algn="ctr"/>
            <a:r>
              <a:rPr lang="en-US" sz="700" b="1" dirty="0"/>
              <a:t>Few N2’/N3’</a:t>
            </a:r>
          </a:p>
          <a:p>
            <a:pPr algn="ctr"/>
            <a:r>
              <a:rPr lang="en-US" sz="700" b="1" dirty="0"/>
              <a:t>connections</a:t>
            </a:r>
          </a:p>
        </p:txBody>
      </p:sp>
      <p:sp>
        <p:nvSpPr>
          <p:cNvPr id="7240" name="TextBox 7239">
            <a:extLst>
              <a:ext uri="{FF2B5EF4-FFF2-40B4-BE49-F238E27FC236}">
                <a16:creationId xmlns:a16="http://schemas.microsoft.com/office/drawing/2014/main" id="{E70F32D5-26E3-1B85-41E3-61EC4A441F79}"/>
              </a:ext>
            </a:extLst>
          </p:cNvPr>
          <p:cNvSpPr txBox="1"/>
          <p:nvPr/>
        </p:nvSpPr>
        <p:spPr>
          <a:xfrm>
            <a:off x="5693929" y="4137333"/>
            <a:ext cx="842159" cy="307777"/>
          </a:xfrm>
          <a:prstGeom prst="rect">
            <a:avLst/>
          </a:prstGeom>
          <a:solidFill>
            <a:schemeClr val="bg1"/>
          </a:solidFill>
          <a:ln w="15875">
            <a:noFill/>
          </a:ln>
        </p:spPr>
        <p:txBody>
          <a:bodyPr wrap="square" rtlCol="0">
            <a:spAutoFit/>
          </a:bodyPr>
          <a:lstStyle/>
          <a:p>
            <a:pPr algn="ctr"/>
            <a:r>
              <a:rPr lang="en-US" sz="700" b="1" dirty="0"/>
              <a:t>Many N2/N3</a:t>
            </a:r>
          </a:p>
          <a:p>
            <a:pPr algn="ctr"/>
            <a:r>
              <a:rPr lang="en-US" sz="700" b="1" dirty="0"/>
              <a:t>connections</a:t>
            </a:r>
          </a:p>
        </p:txBody>
      </p:sp>
      <p:sp>
        <p:nvSpPr>
          <p:cNvPr id="7241" name="Rectangle 7240">
            <a:extLst>
              <a:ext uri="{FF2B5EF4-FFF2-40B4-BE49-F238E27FC236}">
                <a16:creationId xmlns:a16="http://schemas.microsoft.com/office/drawing/2014/main" id="{3FA73DF4-2666-5782-2909-53E95E6E5E13}"/>
              </a:ext>
            </a:extLst>
          </p:cNvPr>
          <p:cNvSpPr/>
          <p:nvPr/>
        </p:nvSpPr>
        <p:spPr>
          <a:xfrm>
            <a:off x="5788546" y="3680429"/>
            <a:ext cx="655455" cy="380326"/>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solidFill>
                  <a:schemeClr val="tx1"/>
                </a:solidFill>
              </a:rPr>
              <a:t>Operator X</a:t>
            </a:r>
          </a:p>
          <a:p>
            <a:pPr algn="ctr"/>
            <a:r>
              <a:rPr lang="en-US" sz="800" dirty="0">
                <a:solidFill>
                  <a:schemeClr val="tx1"/>
                </a:solidFill>
              </a:rPr>
              <a:t>GW NE</a:t>
            </a:r>
          </a:p>
        </p:txBody>
      </p:sp>
      <p:sp>
        <p:nvSpPr>
          <p:cNvPr id="7242" name="Rectangle 7241">
            <a:extLst>
              <a:ext uri="{FF2B5EF4-FFF2-40B4-BE49-F238E27FC236}">
                <a16:creationId xmlns:a16="http://schemas.microsoft.com/office/drawing/2014/main" id="{96F2959F-4141-6689-C1F6-8F093480B05D}"/>
              </a:ext>
            </a:extLst>
          </p:cNvPr>
          <p:cNvSpPr/>
          <p:nvPr/>
        </p:nvSpPr>
        <p:spPr>
          <a:xfrm>
            <a:off x="4564753" y="3683122"/>
            <a:ext cx="655455" cy="38032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solidFill>
                  <a:schemeClr val="tx1"/>
                </a:solidFill>
              </a:rPr>
              <a:t>5GC Operator X</a:t>
            </a:r>
          </a:p>
        </p:txBody>
      </p:sp>
      <p:cxnSp>
        <p:nvCxnSpPr>
          <p:cNvPr id="7243" name="Straight Connector 7242">
            <a:extLst>
              <a:ext uri="{FF2B5EF4-FFF2-40B4-BE49-F238E27FC236}">
                <a16:creationId xmlns:a16="http://schemas.microsoft.com/office/drawing/2014/main" id="{473B07D7-4EAA-561A-F5C4-FBB1E287BAEB}"/>
              </a:ext>
            </a:extLst>
          </p:cNvPr>
          <p:cNvCxnSpPr>
            <a:cxnSpLocks/>
            <a:stCxn id="7242" idx="3"/>
            <a:endCxn id="7241" idx="1"/>
          </p:cNvCxnSpPr>
          <p:nvPr/>
        </p:nvCxnSpPr>
        <p:spPr>
          <a:xfrm flipV="1">
            <a:off x="5220208" y="3870592"/>
            <a:ext cx="568338" cy="2693"/>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7244" name="TextBox 7243">
            <a:extLst>
              <a:ext uri="{FF2B5EF4-FFF2-40B4-BE49-F238E27FC236}">
                <a16:creationId xmlns:a16="http://schemas.microsoft.com/office/drawing/2014/main" id="{1C686BC0-FF4E-D3B9-31D0-D89117F11B0B}"/>
              </a:ext>
            </a:extLst>
          </p:cNvPr>
          <p:cNvSpPr txBox="1"/>
          <p:nvPr/>
        </p:nvSpPr>
        <p:spPr>
          <a:xfrm>
            <a:off x="6427671" y="2733113"/>
            <a:ext cx="782950" cy="307777"/>
          </a:xfrm>
          <a:prstGeom prst="rect">
            <a:avLst/>
          </a:prstGeom>
          <a:solidFill>
            <a:schemeClr val="bg1"/>
          </a:solidFill>
          <a:ln w="15875">
            <a:noFill/>
          </a:ln>
        </p:spPr>
        <p:txBody>
          <a:bodyPr wrap="square" rtlCol="0">
            <a:spAutoFit/>
          </a:bodyPr>
          <a:lstStyle/>
          <a:p>
            <a:pPr algn="ctr"/>
            <a:r>
              <a:rPr lang="en-US" sz="700" b="1" dirty="0"/>
              <a:t>Few N2’/N3’</a:t>
            </a:r>
          </a:p>
          <a:p>
            <a:pPr algn="ctr"/>
            <a:r>
              <a:rPr lang="en-US" sz="700" b="1" dirty="0"/>
              <a:t>connections</a:t>
            </a:r>
          </a:p>
        </p:txBody>
      </p:sp>
      <p:sp>
        <p:nvSpPr>
          <p:cNvPr id="7245" name="TextBox 7244">
            <a:extLst>
              <a:ext uri="{FF2B5EF4-FFF2-40B4-BE49-F238E27FC236}">
                <a16:creationId xmlns:a16="http://schemas.microsoft.com/office/drawing/2014/main" id="{0362A541-80BE-E4BE-42D6-9A9CA24389D8}"/>
              </a:ext>
            </a:extLst>
          </p:cNvPr>
          <p:cNvSpPr txBox="1"/>
          <p:nvPr/>
        </p:nvSpPr>
        <p:spPr>
          <a:xfrm>
            <a:off x="5718624" y="2994333"/>
            <a:ext cx="782950" cy="307777"/>
          </a:xfrm>
          <a:prstGeom prst="rect">
            <a:avLst/>
          </a:prstGeom>
          <a:solidFill>
            <a:schemeClr val="bg1"/>
          </a:solidFill>
          <a:ln w="15875">
            <a:noFill/>
          </a:ln>
        </p:spPr>
        <p:txBody>
          <a:bodyPr wrap="square" rtlCol="0">
            <a:spAutoFit/>
          </a:bodyPr>
          <a:lstStyle/>
          <a:p>
            <a:pPr algn="ctr"/>
            <a:r>
              <a:rPr lang="en-US" sz="700" b="1" dirty="0"/>
              <a:t>Few N2’/N3’</a:t>
            </a:r>
          </a:p>
          <a:p>
            <a:pPr algn="ctr"/>
            <a:r>
              <a:rPr lang="en-US" sz="700" b="1" dirty="0"/>
              <a:t>connections</a:t>
            </a:r>
          </a:p>
        </p:txBody>
      </p:sp>
      <p:sp>
        <p:nvSpPr>
          <p:cNvPr id="7246" name="Rectangle 7245">
            <a:extLst>
              <a:ext uri="{FF2B5EF4-FFF2-40B4-BE49-F238E27FC236}">
                <a16:creationId xmlns:a16="http://schemas.microsoft.com/office/drawing/2014/main" id="{25F544AD-15B4-BF17-6F64-E2C593F2A1E2}"/>
              </a:ext>
            </a:extLst>
          </p:cNvPr>
          <p:cNvSpPr/>
          <p:nvPr/>
        </p:nvSpPr>
        <p:spPr>
          <a:xfrm>
            <a:off x="8887522" y="2185677"/>
            <a:ext cx="655455" cy="38032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solidFill>
                  <a:schemeClr val="tx1"/>
                </a:solidFill>
              </a:rPr>
              <a:t>5GC Operator A</a:t>
            </a:r>
          </a:p>
        </p:txBody>
      </p:sp>
      <p:sp>
        <p:nvSpPr>
          <p:cNvPr id="7247" name="Rectangle 7246">
            <a:extLst>
              <a:ext uri="{FF2B5EF4-FFF2-40B4-BE49-F238E27FC236}">
                <a16:creationId xmlns:a16="http://schemas.microsoft.com/office/drawing/2014/main" id="{5EF581C1-25F5-88FE-EAE1-CDD2839AC614}"/>
              </a:ext>
            </a:extLst>
          </p:cNvPr>
          <p:cNvSpPr/>
          <p:nvPr/>
        </p:nvSpPr>
        <p:spPr>
          <a:xfrm>
            <a:off x="9706104" y="2185677"/>
            <a:ext cx="655455" cy="38032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solidFill>
                  <a:schemeClr val="tx1"/>
                </a:solidFill>
              </a:rPr>
              <a:t>5GC Operator B</a:t>
            </a:r>
          </a:p>
        </p:txBody>
      </p:sp>
      <p:sp>
        <p:nvSpPr>
          <p:cNvPr id="7248" name="Rectangle 7247">
            <a:extLst>
              <a:ext uri="{FF2B5EF4-FFF2-40B4-BE49-F238E27FC236}">
                <a16:creationId xmlns:a16="http://schemas.microsoft.com/office/drawing/2014/main" id="{4E8151E0-EA16-F135-9E92-27CEC4FC67DF}"/>
              </a:ext>
            </a:extLst>
          </p:cNvPr>
          <p:cNvSpPr/>
          <p:nvPr/>
        </p:nvSpPr>
        <p:spPr>
          <a:xfrm>
            <a:off x="10525822" y="2185677"/>
            <a:ext cx="655455" cy="38032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solidFill>
                  <a:schemeClr val="tx1"/>
                </a:solidFill>
              </a:rPr>
              <a:t>5GC Operator C</a:t>
            </a:r>
          </a:p>
        </p:txBody>
      </p:sp>
      <p:cxnSp>
        <p:nvCxnSpPr>
          <p:cNvPr id="7249" name="Straight Connector 7248">
            <a:extLst>
              <a:ext uri="{FF2B5EF4-FFF2-40B4-BE49-F238E27FC236}">
                <a16:creationId xmlns:a16="http://schemas.microsoft.com/office/drawing/2014/main" id="{8365E8EB-35F1-6B0F-31B9-A39B3695ADEA}"/>
              </a:ext>
            </a:extLst>
          </p:cNvPr>
          <p:cNvCxnSpPr>
            <a:cxnSpLocks/>
          </p:cNvCxnSpPr>
          <p:nvPr/>
        </p:nvCxnSpPr>
        <p:spPr>
          <a:xfrm>
            <a:off x="8437129" y="2375840"/>
            <a:ext cx="289712" cy="0"/>
          </a:xfrm>
          <a:prstGeom prst="line">
            <a:avLst/>
          </a:prstGeom>
          <a:ln w="25400">
            <a:solidFill>
              <a:srgbClr val="00B0F0"/>
            </a:solidFill>
            <a:prstDash val="sysDot"/>
          </a:ln>
        </p:spPr>
        <p:style>
          <a:lnRef idx="1">
            <a:schemeClr val="accent1"/>
          </a:lnRef>
          <a:fillRef idx="0">
            <a:schemeClr val="accent1"/>
          </a:fillRef>
          <a:effectRef idx="0">
            <a:schemeClr val="accent1"/>
          </a:effectRef>
          <a:fontRef idx="minor">
            <a:schemeClr val="tx1"/>
          </a:fontRef>
        </p:style>
      </p:cxnSp>
      <p:cxnSp>
        <p:nvCxnSpPr>
          <p:cNvPr id="7250" name="Straight Connector 7249">
            <a:extLst>
              <a:ext uri="{FF2B5EF4-FFF2-40B4-BE49-F238E27FC236}">
                <a16:creationId xmlns:a16="http://schemas.microsoft.com/office/drawing/2014/main" id="{05542F4C-BA89-578F-A0EF-CCE9A497749E}"/>
              </a:ext>
            </a:extLst>
          </p:cNvPr>
          <p:cNvCxnSpPr>
            <a:cxnSpLocks/>
          </p:cNvCxnSpPr>
          <p:nvPr/>
        </p:nvCxnSpPr>
        <p:spPr>
          <a:xfrm>
            <a:off x="11342254" y="2375840"/>
            <a:ext cx="289712" cy="0"/>
          </a:xfrm>
          <a:prstGeom prst="line">
            <a:avLst/>
          </a:prstGeom>
          <a:ln w="25400">
            <a:solidFill>
              <a:srgbClr val="00B0F0"/>
            </a:solidFill>
            <a:prstDash val="sysDot"/>
          </a:ln>
        </p:spPr>
        <p:style>
          <a:lnRef idx="1">
            <a:schemeClr val="accent1"/>
          </a:lnRef>
          <a:fillRef idx="0">
            <a:schemeClr val="accent1"/>
          </a:fillRef>
          <a:effectRef idx="0">
            <a:schemeClr val="accent1"/>
          </a:effectRef>
          <a:fontRef idx="minor">
            <a:schemeClr val="tx1"/>
          </a:fontRef>
        </p:style>
      </p:cxnSp>
      <p:cxnSp>
        <p:nvCxnSpPr>
          <p:cNvPr id="7251" name="Straight Connector 7250">
            <a:extLst>
              <a:ext uri="{FF2B5EF4-FFF2-40B4-BE49-F238E27FC236}">
                <a16:creationId xmlns:a16="http://schemas.microsoft.com/office/drawing/2014/main" id="{4064839A-29AB-5307-5691-13980A543177}"/>
              </a:ext>
            </a:extLst>
          </p:cNvPr>
          <p:cNvCxnSpPr>
            <a:cxnSpLocks/>
          </p:cNvCxnSpPr>
          <p:nvPr/>
        </p:nvCxnSpPr>
        <p:spPr>
          <a:xfrm>
            <a:off x="8437129" y="3499790"/>
            <a:ext cx="3194837" cy="0"/>
          </a:xfrm>
          <a:prstGeom prst="line">
            <a:avLst/>
          </a:prstGeom>
          <a:ln w="158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7252" name="Oval 7251">
            <a:extLst>
              <a:ext uri="{FF2B5EF4-FFF2-40B4-BE49-F238E27FC236}">
                <a16:creationId xmlns:a16="http://schemas.microsoft.com/office/drawing/2014/main" id="{79264C13-C489-D0A4-5F0F-402F98A65717}"/>
              </a:ext>
            </a:extLst>
          </p:cNvPr>
          <p:cNvSpPr/>
          <p:nvPr/>
        </p:nvSpPr>
        <p:spPr>
          <a:xfrm>
            <a:off x="9297245" y="4513570"/>
            <a:ext cx="1473172" cy="100011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253" name="Straight Connector 7252">
            <a:extLst>
              <a:ext uri="{FF2B5EF4-FFF2-40B4-BE49-F238E27FC236}">
                <a16:creationId xmlns:a16="http://schemas.microsoft.com/office/drawing/2014/main" id="{04856D7B-F193-8B57-1C2A-DA87334DFABB}"/>
              </a:ext>
            </a:extLst>
          </p:cNvPr>
          <p:cNvCxnSpPr>
            <a:cxnSpLocks/>
            <a:stCxn id="7246" idx="2"/>
            <a:endCxn id="7260" idx="2"/>
          </p:cNvCxnSpPr>
          <p:nvPr/>
        </p:nvCxnSpPr>
        <p:spPr>
          <a:xfrm>
            <a:off x="9215250" y="2566003"/>
            <a:ext cx="825324" cy="1494752"/>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254" name="Straight Connector 7253">
            <a:extLst>
              <a:ext uri="{FF2B5EF4-FFF2-40B4-BE49-F238E27FC236}">
                <a16:creationId xmlns:a16="http://schemas.microsoft.com/office/drawing/2014/main" id="{776B64C3-891C-C546-86FF-96AA41C79FB5}"/>
              </a:ext>
            </a:extLst>
          </p:cNvPr>
          <p:cNvCxnSpPr>
            <a:cxnSpLocks/>
            <a:stCxn id="7247" idx="2"/>
            <a:endCxn id="7260" idx="0"/>
          </p:cNvCxnSpPr>
          <p:nvPr/>
        </p:nvCxnSpPr>
        <p:spPr>
          <a:xfrm>
            <a:off x="10033832" y="2566003"/>
            <a:ext cx="6742" cy="1114426"/>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255" name="Straight Connector 7254">
            <a:extLst>
              <a:ext uri="{FF2B5EF4-FFF2-40B4-BE49-F238E27FC236}">
                <a16:creationId xmlns:a16="http://schemas.microsoft.com/office/drawing/2014/main" id="{364E20E7-2BAE-A787-FD08-F95B41189F77}"/>
              </a:ext>
            </a:extLst>
          </p:cNvPr>
          <p:cNvCxnSpPr>
            <a:cxnSpLocks/>
            <a:stCxn id="7248" idx="2"/>
            <a:endCxn id="7260" idx="2"/>
          </p:cNvCxnSpPr>
          <p:nvPr/>
        </p:nvCxnSpPr>
        <p:spPr>
          <a:xfrm flipH="1">
            <a:off x="10040574" y="2566003"/>
            <a:ext cx="812976" cy="1494752"/>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7256" name="Rectangle 7255">
            <a:extLst>
              <a:ext uri="{FF2B5EF4-FFF2-40B4-BE49-F238E27FC236}">
                <a16:creationId xmlns:a16="http://schemas.microsoft.com/office/drawing/2014/main" id="{92DA34EA-8348-CD79-84B3-4030DB17D952}"/>
              </a:ext>
            </a:extLst>
          </p:cNvPr>
          <p:cNvSpPr/>
          <p:nvPr/>
        </p:nvSpPr>
        <p:spPr>
          <a:xfrm>
            <a:off x="9706104" y="4845172"/>
            <a:ext cx="655455" cy="380326"/>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solidFill>
                  <a:schemeClr val="tx1"/>
                </a:solidFill>
              </a:rPr>
              <a:t>NG-RAN Operator X</a:t>
            </a:r>
          </a:p>
        </p:txBody>
      </p:sp>
      <p:cxnSp>
        <p:nvCxnSpPr>
          <p:cNvPr id="7257" name="Straight Connector 7256">
            <a:extLst>
              <a:ext uri="{FF2B5EF4-FFF2-40B4-BE49-F238E27FC236}">
                <a16:creationId xmlns:a16="http://schemas.microsoft.com/office/drawing/2014/main" id="{D9258079-3DF5-2594-490D-5F80292E33DE}"/>
              </a:ext>
            </a:extLst>
          </p:cNvPr>
          <p:cNvCxnSpPr>
            <a:cxnSpLocks/>
          </p:cNvCxnSpPr>
          <p:nvPr/>
        </p:nvCxnSpPr>
        <p:spPr>
          <a:xfrm flipH="1">
            <a:off x="9836822" y="4070565"/>
            <a:ext cx="6742" cy="784417"/>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7258" name="TextBox 7257">
            <a:extLst>
              <a:ext uri="{FF2B5EF4-FFF2-40B4-BE49-F238E27FC236}">
                <a16:creationId xmlns:a16="http://schemas.microsoft.com/office/drawing/2014/main" id="{513E282D-2880-7433-C167-43B40D611FE8}"/>
              </a:ext>
            </a:extLst>
          </p:cNvPr>
          <p:cNvSpPr txBox="1"/>
          <p:nvPr/>
        </p:nvSpPr>
        <p:spPr>
          <a:xfrm>
            <a:off x="8941092" y="2753547"/>
            <a:ext cx="782950" cy="307777"/>
          </a:xfrm>
          <a:prstGeom prst="rect">
            <a:avLst/>
          </a:prstGeom>
          <a:solidFill>
            <a:schemeClr val="bg1"/>
          </a:solidFill>
          <a:ln w="15875">
            <a:noFill/>
          </a:ln>
        </p:spPr>
        <p:txBody>
          <a:bodyPr wrap="square" rtlCol="0">
            <a:spAutoFit/>
          </a:bodyPr>
          <a:lstStyle/>
          <a:p>
            <a:pPr algn="ctr"/>
            <a:r>
              <a:rPr lang="en-US" sz="700" b="1" dirty="0"/>
              <a:t>Few N14’/N16’</a:t>
            </a:r>
          </a:p>
          <a:p>
            <a:pPr algn="ctr"/>
            <a:r>
              <a:rPr lang="en-US" sz="700" b="1" dirty="0"/>
              <a:t>connections</a:t>
            </a:r>
          </a:p>
        </p:txBody>
      </p:sp>
      <p:sp>
        <p:nvSpPr>
          <p:cNvPr id="7259" name="TextBox 7258">
            <a:extLst>
              <a:ext uri="{FF2B5EF4-FFF2-40B4-BE49-F238E27FC236}">
                <a16:creationId xmlns:a16="http://schemas.microsoft.com/office/drawing/2014/main" id="{F14FB8D4-CAB2-FA73-4052-05D2D1284A8F}"/>
              </a:ext>
            </a:extLst>
          </p:cNvPr>
          <p:cNvSpPr txBox="1"/>
          <p:nvPr/>
        </p:nvSpPr>
        <p:spPr>
          <a:xfrm>
            <a:off x="9618229" y="4137333"/>
            <a:ext cx="842159" cy="307777"/>
          </a:xfrm>
          <a:prstGeom prst="rect">
            <a:avLst/>
          </a:prstGeom>
          <a:solidFill>
            <a:schemeClr val="bg1"/>
          </a:solidFill>
          <a:ln w="15875">
            <a:noFill/>
          </a:ln>
        </p:spPr>
        <p:txBody>
          <a:bodyPr wrap="square" rtlCol="0">
            <a:spAutoFit/>
          </a:bodyPr>
          <a:lstStyle/>
          <a:p>
            <a:pPr algn="ctr"/>
            <a:r>
              <a:rPr lang="en-US" sz="700" b="1" dirty="0"/>
              <a:t>Many N2/N3</a:t>
            </a:r>
          </a:p>
          <a:p>
            <a:pPr algn="ctr"/>
            <a:r>
              <a:rPr lang="en-US" sz="700" b="1" dirty="0"/>
              <a:t>connections</a:t>
            </a:r>
          </a:p>
        </p:txBody>
      </p:sp>
      <p:sp>
        <p:nvSpPr>
          <p:cNvPr id="7260" name="Rectangle 7259">
            <a:extLst>
              <a:ext uri="{FF2B5EF4-FFF2-40B4-BE49-F238E27FC236}">
                <a16:creationId xmlns:a16="http://schemas.microsoft.com/office/drawing/2014/main" id="{463BAE99-36F1-F9A6-78B3-BE7733DBC290}"/>
              </a:ext>
            </a:extLst>
          </p:cNvPr>
          <p:cNvSpPr/>
          <p:nvPr/>
        </p:nvSpPr>
        <p:spPr>
          <a:xfrm>
            <a:off x="9712846" y="3680429"/>
            <a:ext cx="655455" cy="380326"/>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solidFill>
                  <a:schemeClr val="tx1"/>
                </a:solidFill>
              </a:rPr>
              <a:t>5GC Operator X</a:t>
            </a:r>
          </a:p>
        </p:txBody>
      </p:sp>
      <p:sp>
        <p:nvSpPr>
          <p:cNvPr id="7261" name="TextBox 7260">
            <a:extLst>
              <a:ext uri="{FF2B5EF4-FFF2-40B4-BE49-F238E27FC236}">
                <a16:creationId xmlns:a16="http://schemas.microsoft.com/office/drawing/2014/main" id="{110D168C-6CD6-4FC9-8F33-DEC0026499E1}"/>
              </a:ext>
            </a:extLst>
          </p:cNvPr>
          <p:cNvSpPr txBox="1"/>
          <p:nvPr/>
        </p:nvSpPr>
        <p:spPr>
          <a:xfrm>
            <a:off x="10350364" y="2725119"/>
            <a:ext cx="782950" cy="307777"/>
          </a:xfrm>
          <a:prstGeom prst="rect">
            <a:avLst/>
          </a:prstGeom>
          <a:solidFill>
            <a:schemeClr val="bg1"/>
          </a:solidFill>
          <a:ln w="15875">
            <a:noFill/>
          </a:ln>
        </p:spPr>
        <p:txBody>
          <a:bodyPr wrap="square" rtlCol="0">
            <a:spAutoFit/>
          </a:bodyPr>
          <a:lstStyle/>
          <a:p>
            <a:pPr algn="ctr"/>
            <a:r>
              <a:rPr lang="en-US" sz="700" b="1" dirty="0"/>
              <a:t>Few N14’/N16’</a:t>
            </a:r>
          </a:p>
          <a:p>
            <a:pPr algn="ctr"/>
            <a:r>
              <a:rPr lang="en-US" sz="700" b="1" dirty="0"/>
              <a:t>connections</a:t>
            </a:r>
          </a:p>
        </p:txBody>
      </p:sp>
      <p:sp>
        <p:nvSpPr>
          <p:cNvPr id="7262" name="TextBox 7261">
            <a:extLst>
              <a:ext uri="{FF2B5EF4-FFF2-40B4-BE49-F238E27FC236}">
                <a16:creationId xmlns:a16="http://schemas.microsoft.com/office/drawing/2014/main" id="{9C84C78A-E680-E357-3B28-7A05FFAE79B5}"/>
              </a:ext>
            </a:extLst>
          </p:cNvPr>
          <p:cNvSpPr txBox="1"/>
          <p:nvPr/>
        </p:nvSpPr>
        <p:spPr>
          <a:xfrm>
            <a:off x="9678456" y="3016582"/>
            <a:ext cx="782950" cy="307777"/>
          </a:xfrm>
          <a:prstGeom prst="rect">
            <a:avLst/>
          </a:prstGeom>
          <a:solidFill>
            <a:schemeClr val="bg1"/>
          </a:solidFill>
          <a:ln w="15875">
            <a:noFill/>
          </a:ln>
        </p:spPr>
        <p:txBody>
          <a:bodyPr wrap="square" rtlCol="0">
            <a:spAutoFit/>
          </a:bodyPr>
          <a:lstStyle/>
          <a:p>
            <a:pPr algn="ctr"/>
            <a:r>
              <a:rPr lang="en-US" sz="700" b="1" dirty="0"/>
              <a:t>Few N14’/N16’</a:t>
            </a:r>
          </a:p>
          <a:p>
            <a:pPr algn="ctr"/>
            <a:r>
              <a:rPr lang="en-US" sz="700" b="1" dirty="0"/>
              <a:t>connections</a:t>
            </a:r>
          </a:p>
        </p:txBody>
      </p:sp>
      <p:cxnSp>
        <p:nvCxnSpPr>
          <p:cNvPr id="7263" name="Straight Connector 7262">
            <a:extLst>
              <a:ext uri="{FF2B5EF4-FFF2-40B4-BE49-F238E27FC236}">
                <a16:creationId xmlns:a16="http://schemas.microsoft.com/office/drawing/2014/main" id="{B0679062-5EF5-CE84-80A0-4F6F9661E39F}"/>
              </a:ext>
            </a:extLst>
          </p:cNvPr>
          <p:cNvCxnSpPr>
            <a:cxnSpLocks/>
          </p:cNvCxnSpPr>
          <p:nvPr/>
        </p:nvCxnSpPr>
        <p:spPr>
          <a:xfrm>
            <a:off x="8058195" y="1865620"/>
            <a:ext cx="0" cy="4019550"/>
          </a:xfrm>
          <a:prstGeom prst="line">
            <a:avLst/>
          </a:prstGeom>
          <a:ln w="15875">
            <a:solidFill>
              <a:srgbClr val="0070C0"/>
            </a:solidFill>
            <a:prstDash val="dash"/>
          </a:ln>
        </p:spPr>
        <p:style>
          <a:lnRef idx="1">
            <a:schemeClr val="accent1"/>
          </a:lnRef>
          <a:fillRef idx="0">
            <a:schemeClr val="accent1"/>
          </a:fillRef>
          <a:effectRef idx="0">
            <a:schemeClr val="accent1"/>
          </a:effectRef>
          <a:fontRef idx="minor">
            <a:schemeClr val="tx1"/>
          </a:fontRef>
        </p:style>
      </p:cxnSp>
      <p:sp>
        <p:nvSpPr>
          <p:cNvPr id="7264" name="TextBox 7263">
            <a:extLst>
              <a:ext uri="{FF2B5EF4-FFF2-40B4-BE49-F238E27FC236}">
                <a16:creationId xmlns:a16="http://schemas.microsoft.com/office/drawing/2014/main" id="{62EA901C-E5A0-5290-B2EE-8278290E5776}"/>
              </a:ext>
            </a:extLst>
          </p:cNvPr>
          <p:cNvSpPr txBox="1"/>
          <p:nvPr/>
        </p:nvSpPr>
        <p:spPr>
          <a:xfrm>
            <a:off x="4512912" y="5758934"/>
            <a:ext cx="3194835" cy="615553"/>
          </a:xfrm>
          <a:prstGeom prst="rect">
            <a:avLst/>
          </a:prstGeom>
          <a:noFill/>
        </p:spPr>
        <p:txBody>
          <a:bodyPr wrap="square" rtlCol="0">
            <a:spAutoFit/>
          </a:bodyPr>
          <a:lstStyle/>
          <a:p>
            <a:pPr algn="ctr"/>
            <a:r>
              <a:rPr lang="en-US" dirty="0"/>
              <a:t>5G Indirect Network Sharing</a:t>
            </a:r>
          </a:p>
          <a:p>
            <a:pPr algn="ctr"/>
            <a:r>
              <a:rPr lang="en-US" sz="1600" dirty="0">
                <a:solidFill>
                  <a:srgbClr val="00B0F0"/>
                </a:solidFill>
              </a:rPr>
              <a:t>Gateway-type Solution</a:t>
            </a:r>
          </a:p>
        </p:txBody>
      </p:sp>
      <p:sp>
        <p:nvSpPr>
          <p:cNvPr id="7265" name="TextBox 7264">
            <a:extLst>
              <a:ext uri="{FF2B5EF4-FFF2-40B4-BE49-F238E27FC236}">
                <a16:creationId xmlns:a16="http://schemas.microsoft.com/office/drawing/2014/main" id="{C9EADEE6-BF65-AD13-7F6D-8171A9741EA1}"/>
              </a:ext>
            </a:extLst>
          </p:cNvPr>
          <p:cNvSpPr txBox="1"/>
          <p:nvPr/>
        </p:nvSpPr>
        <p:spPr>
          <a:xfrm>
            <a:off x="8437212" y="5758934"/>
            <a:ext cx="3194835" cy="615553"/>
          </a:xfrm>
          <a:prstGeom prst="rect">
            <a:avLst/>
          </a:prstGeom>
          <a:noFill/>
        </p:spPr>
        <p:txBody>
          <a:bodyPr wrap="square" rtlCol="0">
            <a:spAutoFit/>
          </a:bodyPr>
          <a:lstStyle/>
          <a:p>
            <a:pPr algn="ctr"/>
            <a:r>
              <a:rPr lang="en-US" dirty="0"/>
              <a:t>5G Indirect Network Sharing</a:t>
            </a:r>
          </a:p>
          <a:p>
            <a:pPr algn="ctr"/>
            <a:r>
              <a:rPr lang="en-US" sz="1600" dirty="0">
                <a:solidFill>
                  <a:srgbClr val="00B0F0"/>
                </a:solidFill>
              </a:rPr>
              <a:t>NF-to-NF Solution</a:t>
            </a:r>
          </a:p>
        </p:txBody>
      </p:sp>
      <p:cxnSp>
        <p:nvCxnSpPr>
          <p:cNvPr id="7266" name="Straight Connector 7265">
            <a:extLst>
              <a:ext uri="{FF2B5EF4-FFF2-40B4-BE49-F238E27FC236}">
                <a16:creationId xmlns:a16="http://schemas.microsoft.com/office/drawing/2014/main" id="{5C90A5B2-06EF-A734-43C5-370B201CFA9B}"/>
              </a:ext>
            </a:extLst>
          </p:cNvPr>
          <p:cNvCxnSpPr>
            <a:cxnSpLocks/>
            <a:stCxn id="7242" idx="2"/>
            <a:endCxn id="7237" idx="1"/>
          </p:cNvCxnSpPr>
          <p:nvPr/>
        </p:nvCxnSpPr>
        <p:spPr>
          <a:xfrm>
            <a:off x="4892481" y="4063448"/>
            <a:ext cx="889323" cy="971887"/>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7267" name="Wave 7266">
            <a:extLst>
              <a:ext uri="{FF2B5EF4-FFF2-40B4-BE49-F238E27FC236}">
                <a16:creationId xmlns:a16="http://schemas.microsoft.com/office/drawing/2014/main" id="{3E83002D-87E1-9E51-BEB4-FF9BC63747B5}"/>
              </a:ext>
            </a:extLst>
          </p:cNvPr>
          <p:cNvSpPr/>
          <p:nvPr/>
        </p:nvSpPr>
        <p:spPr>
          <a:xfrm>
            <a:off x="6861142" y="3691594"/>
            <a:ext cx="912601" cy="615553"/>
          </a:xfrm>
          <a:prstGeom prst="wav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To be studied</a:t>
            </a:r>
          </a:p>
        </p:txBody>
      </p:sp>
      <p:sp>
        <p:nvSpPr>
          <p:cNvPr id="7268" name="Wave 7267">
            <a:extLst>
              <a:ext uri="{FF2B5EF4-FFF2-40B4-BE49-F238E27FC236}">
                <a16:creationId xmlns:a16="http://schemas.microsoft.com/office/drawing/2014/main" id="{73839C5C-D4E1-BEC3-E3F4-FA459830B3C5}"/>
              </a:ext>
            </a:extLst>
          </p:cNvPr>
          <p:cNvSpPr/>
          <p:nvPr/>
        </p:nvSpPr>
        <p:spPr>
          <a:xfrm>
            <a:off x="10795979" y="3691594"/>
            <a:ext cx="912601" cy="615553"/>
          </a:xfrm>
          <a:prstGeom prst="wav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To be studied</a:t>
            </a:r>
          </a:p>
        </p:txBody>
      </p:sp>
      <p:sp>
        <p:nvSpPr>
          <p:cNvPr id="7269" name="Wave 7268">
            <a:extLst>
              <a:ext uri="{FF2B5EF4-FFF2-40B4-BE49-F238E27FC236}">
                <a16:creationId xmlns:a16="http://schemas.microsoft.com/office/drawing/2014/main" id="{138FA350-A124-9868-26D9-34D2923C1BD6}"/>
              </a:ext>
            </a:extLst>
          </p:cNvPr>
          <p:cNvSpPr/>
          <p:nvPr/>
        </p:nvSpPr>
        <p:spPr>
          <a:xfrm>
            <a:off x="2938063" y="3691594"/>
            <a:ext cx="912601" cy="615553"/>
          </a:xfrm>
          <a:prstGeom prst="wav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Exists today</a:t>
            </a:r>
          </a:p>
        </p:txBody>
      </p:sp>
      <p:grpSp>
        <p:nvGrpSpPr>
          <p:cNvPr id="7270" name="Group 7269">
            <a:extLst>
              <a:ext uri="{FF2B5EF4-FFF2-40B4-BE49-F238E27FC236}">
                <a16:creationId xmlns:a16="http://schemas.microsoft.com/office/drawing/2014/main" id="{4D7BE82C-8FC9-BEF9-1156-23B49AF3F791}"/>
              </a:ext>
            </a:extLst>
          </p:cNvPr>
          <p:cNvGrpSpPr/>
          <p:nvPr/>
        </p:nvGrpSpPr>
        <p:grpSpPr>
          <a:xfrm>
            <a:off x="992878" y="4742236"/>
            <a:ext cx="805029" cy="624946"/>
            <a:chOff x="992878" y="4895916"/>
            <a:chExt cx="805029" cy="624946"/>
          </a:xfrm>
        </p:grpSpPr>
        <p:pic>
          <p:nvPicPr>
            <p:cNvPr id="7271" name="Graphic 7270" descr="Smart Phone outline">
              <a:extLst>
                <a:ext uri="{FF2B5EF4-FFF2-40B4-BE49-F238E27FC236}">
                  <a16:creationId xmlns:a16="http://schemas.microsoft.com/office/drawing/2014/main" id="{455AF631-EA51-9DD5-2218-9FBFECE1AB1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12512" y="4895916"/>
              <a:ext cx="365760" cy="365760"/>
            </a:xfrm>
            <a:prstGeom prst="rect">
              <a:avLst/>
            </a:prstGeom>
          </p:spPr>
        </p:pic>
        <p:sp>
          <p:nvSpPr>
            <p:cNvPr id="7272" name="TextBox 7271">
              <a:extLst>
                <a:ext uri="{FF2B5EF4-FFF2-40B4-BE49-F238E27FC236}">
                  <a16:creationId xmlns:a16="http://schemas.microsoft.com/office/drawing/2014/main" id="{62D80987-CC8B-755C-BB2F-1AE1B2FE1494}"/>
                </a:ext>
              </a:extLst>
            </p:cNvPr>
            <p:cNvSpPr txBox="1"/>
            <p:nvPr/>
          </p:nvSpPr>
          <p:spPr>
            <a:xfrm>
              <a:off x="992878" y="5305418"/>
              <a:ext cx="805029" cy="215444"/>
            </a:xfrm>
            <a:prstGeom prst="rect">
              <a:avLst/>
            </a:prstGeom>
            <a:noFill/>
          </p:spPr>
          <p:txBody>
            <a:bodyPr wrap="none" rtlCol="0">
              <a:spAutoFit/>
            </a:bodyPr>
            <a:lstStyle/>
            <a:p>
              <a:r>
                <a:rPr lang="en-US" sz="800" dirty="0"/>
                <a:t>UE 1 of OP X</a:t>
              </a:r>
            </a:p>
          </p:txBody>
        </p:sp>
      </p:grpSp>
      <p:grpSp>
        <p:nvGrpSpPr>
          <p:cNvPr id="7273" name="Group 7272">
            <a:extLst>
              <a:ext uri="{FF2B5EF4-FFF2-40B4-BE49-F238E27FC236}">
                <a16:creationId xmlns:a16="http://schemas.microsoft.com/office/drawing/2014/main" id="{7C071A0A-E61B-BE57-150C-D2497CEC952E}"/>
              </a:ext>
            </a:extLst>
          </p:cNvPr>
          <p:cNvGrpSpPr/>
          <p:nvPr/>
        </p:nvGrpSpPr>
        <p:grpSpPr>
          <a:xfrm>
            <a:off x="1513578" y="4742236"/>
            <a:ext cx="805029" cy="777346"/>
            <a:chOff x="1507228" y="4895916"/>
            <a:chExt cx="805029" cy="777346"/>
          </a:xfrm>
        </p:grpSpPr>
        <p:pic>
          <p:nvPicPr>
            <p:cNvPr id="7274" name="Graphic 7273" descr="Smart Phone with solid fill">
              <a:extLst>
                <a:ext uri="{FF2B5EF4-FFF2-40B4-BE49-F238E27FC236}">
                  <a16:creationId xmlns:a16="http://schemas.microsoft.com/office/drawing/2014/main" id="{F8B549E6-0A87-ECC3-7EFC-21F3866068D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726862" y="4895916"/>
              <a:ext cx="365760" cy="365760"/>
            </a:xfrm>
            <a:prstGeom prst="rect">
              <a:avLst/>
            </a:prstGeom>
          </p:spPr>
        </p:pic>
        <p:sp>
          <p:nvSpPr>
            <p:cNvPr id="7275" name="TextBox 7274">
              <a:extLst>
                <a:ext uri="{FF2B5EF4-FFF2-40B4-BE49-F238E27FC236}">
                  <a16:creationId xmlns:a16="http://schemas.microsoft.com/office/drawing/2014/main" id="{9CC01A66-D882-48F0-1F04-6C31BFB49BE9}"/>
                </a:ext>
              </a:extLst>
            </p:cNvPr>
            <p:cNvSpPr txBox="1"/>
            <p:nvPr/>
          </p:nvSpPr>
          <p:spPr>
            <a:xfrm>
              <a:off x="1507228" y="5457818"/>
              <a:ext cx="805029" cy="215444"/>
            </a:xfrm>
            <a:prstGeom prst="rect">
              <a:avLst/>
            </a:prstGeom>
            <a:noFill/>
          </p:spPr>
          <p:txBody>
            <a:bodyPr wrap="none" rtlCol="0">
              <a:spAutoFit/>
            </a:bodyPr>
            <a:lstStyle/>
            <a:p>
              <a:r>
                <a:rPr lang="en-US" sz="800" dirty="0"/>
                <a:t>UE 2 of OP A</a:t>
              </a:r>
            </a:p>
          </p:txBody>
        </p:sp>
      </p:grpSp>
      <p:grpSp>
        <p:nvGrpSpPr>
          <p:cNvPr id="7276" name="Group 7275">
            <a:extLst>
              <a:ext uri="{FF2B5EF4-FFF2-40B4-BE49-F238E27FC236}">
                <a16:creationId xmlns:a16="http://schemas.microsoft.com/office/drawing/2014/main" id="{38713D4A-895C-AC78-46A7-D4C501DC95CF}"/>
              </a:ext>
            </a:extLst>
          </p:cNvPr>
          <p:cNvGrpSpPr/>
          <p:nvPr/>
        </p:nvGrpSpPr>
        <p:grpSpPr>
          <a:xfrm>
            <a:off x="2034278" y="4742236"/>
            <a:ext cx="805029" cy="615421"/>
            <a:chOff x="2040628" y="4895916"/>
            <a:chExt cx="805029" cy="615421"/>
          </a:xfrm>
        </p:grpSpPr>
        <p:pic>
          <p:nvPicPr>
            <p:cNvPr id="7277" name="Graphic 7276" descr="Smart Phone outline">
              <a:extLst>
                <a:ext uri="{FF2B5EF4-FFF2-40B4-BE49-F238E27FC236}">
                  <a16:creationId xmlns:a16="http://schemas.microsoft.com/office/drawing/2014/main" id="{065D4CC9-1C75-1A32-6EA8-BB5101C7264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60262" y="4895916"/>
              <a:ext cx="365760" cy="365760"/>
            </a:xfrm>
            <a:prstGeom prst="rect">
              <a:avLst/>
            </a:prstGeom>
          </p:spPr>
        </p:pic>
        <p:sp>
          <p:nvSpPr>
            <p:cNvPr id="7278" name="TextBox 7277">
              <a:extLst>
                <a:ext uri="{FF2B5EF4-FFF2-40B4-BE49-F238E27FC236}">
                  <a16:creationId xmlns:a16="http://schemas.microsoft.com/office/drawing/2014/main" id="{6F3DA673-6296-D6CB-552E-77D074AF0E1A}"/>
                </a:ext>
              </a:extLst>
            </p:cNvPr>
            <p:cNvSpPr txBox="1"/>
            <p:nvPr/>
          </p:nvSpPr>
          <p:spPr>
            <a:xfrm>
              <a:off x="2040628" y="5295893"/>
              <a:ext cx="805029" cy="215444"/>
            </a:xfrm>
            <a:prstGeom prst="rect">
              <a:avLst/>
            </a:prstGeom>
            <a:noFill/>
          </p:spPr>
          <p:txBody>
            <a:bodyPr wrap="none" rtlCol="0">
              <a:spAutoFit/>
            </a:bodyPr>
            <a:lstStyle/>
            <a:p>
              <a:r>
                <a:rPr lang="en-US" sz="800" dirty="0"/>
                <a:t>UE 3 of OP B</a:t>
              </a:r>
            </a:p>
          </p:txBody>
        </p:sp>
      </p:grpSp>
      <p:grpSp>
        <p:nvGrpSpPr>
          <p:cNvPr id="7279" name="Group 7278">
            <a:extLst>
              <a:ext uri="{FF2B5EF4-FFF2-40B4-BE49-F238E27FC236}">
                <a16:creationId xmlns:a16="http://schemas.microsoft.com/office/drawing/2014/main" id="{12E5ED11-9907-2F50-F4B6-E55978239956}"/>
              </a:ext>
            </a:extLst>
          </p:cNvPr>
          <p:cNvGrpSpPr/>
          <p:nvPr/>
        </p:nvGrpSpPr>
        <p:grpSpPr>
          <a:xfrm>
            <a:off x="2554978" y="4742236"/>
            <a:ext cx="809837" cy="767821"/>
            <a:chOff x="2554978" y="4895916"/>
            <a:chExt cx="809837" cy="767821"/>
          </a:xfrm>
        </p:grpSpPr>
        <p:pic>
          <p:nvPicPr>
            <p:cNvPr id="7280" name="Graphic 7279" descr="Smart Phone with solid fill">
              <a:extLst>
                <a:ext uri="{FF2B5EF4-FFF2-40B4-BE49-F238E27FC236}">
                  <a16:creationId xmlns:a16="http://schemas.microsoft.com/office/drawing/2014/main" id="{A85A59ED-2128-C8FD-ED98-5A432A32AA6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777016" y="4895916"/>
              <a:ext cx="365760" cy="365760"/>
            </a:xfrm>
            <a:prstGeom prst="rect">
              <a:avLst/>
            </a:prstGeom>
          </p:spPr>
        </p:pic>
        <p:sp>
          <p:nvSpPr>
            <p:cNvPr id="7281" name="TextBox 7280">
              <a:extLst>
                <a:ext uri="{FF2B5EF4-FFF2-40B4-BE49-F238E27FC236}">
                  <a16:creationId xmlns:a16="http://schemas.microsoft.com/office/drawing/2014/main" id="{4C4B6860-21CF-C382-7F60-C49E95DD1E30}"/>
                </a:ext>
              </a:extLst>
            </p:cNvPr>
            <p:cNvSpPr txBox="1"/>
            <p:nvPr/>
          </p:nvSpPr>
          <p:spPr>
            <a:xfrm>
              <a:off x="2554978" y="5448293"/>
              <a:ext cx="809837" cy="215444"/>
            </a:xfrm>
            <a:prstGeom prst="rect">
              <a:avLst/>
            </a:prstGeom>
            <a:noFill/>
          </p:spPr>
          <p:txBody>
            <a:bodyPr wrap="none" rtlCol="0">
              <a:spAutoFit/>
            </a:bodyPr>
            <a:lstStyle/>
            <a:p>
              <a:r>
                <a:rPr lang="en-US" sz="800" dirty="0"/>
                <a:t>UE 4 of OP C</a:t>
              </a:r>
            </a:p>
          </p:txBody>
        </p:sp>
      </p:grpSp>
      <p:grpSp>
        <p:nvGrpSpPr>
          <p:cNvPr id="7282" name="Group 7281">
            <a:extLst>
              <a:ext uri="{FF2B5EF4-FFF2-40B4-BE49-F238E27FC236}">
                <a16:creationId xmlns:a16="http://schemas.microsoft.com/office/drawing/2014/main" id="{DDE71BE4-75AE-6EC5-EF03-03D52143849C}"/>
              </a:ext>
            </a:extLst>
          </p:cNvPr>
          <p:cNvGrpSpPr/>
          <p:nvPr/>
        </p:nvGrpSpPr>
        <p:grpSpPr>
          <a:xfrm>
            <a:off x="4269478" y="4742236"/>
            <a:ext cx="805029" cy="577321"/>
            <a:chOff x="4174228" y="4895916"/>
            <a:chExt cx="805029" cy="577321"/>
          </a:xfrm>
        </p:grpSpPr>
        <p:pic>
          <p:nvPicPr>
            <p:cNvPr id="7283" name="Graphic 7282" descr="Smart Phone outline">
              <a:extLst>
                <a:ext uri="{FF2B5EF4-FFF2-40B4-BE49-F238E27FC236}">
                  <a16:creationId xmlns:a16="http://schemas.microsoft.com/office/drawing/2014/main" id="{A4EBB4F3-2F18-EFDC-C412-AA4903FFD1A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393862" y="4895916"/>
              <a:ext cx="365760" cy="365760"/>
            </a:xfrm>
            <a:prstGeom prst="rect">
              <a:avLst/>
            </a:prstGeom>
          </p:spPr>
        </p:pic>
        <p:sp>
          <p:nvSpPr>
            <p:cNvPr id="7284" name="TextBox 7283">
              <a:extLst>
                <a:ext uri="{FF2B5EF4-FFF2-40B4-BE49-F238E27FC236}">
                  <a16:creationId xmlns:a16="http://schemas.microsoft.com/office/drawing/2014/main" id="{CADF6590-CD13-EA7E-DD68-B6FB2DCD02CC}"/>
                </a:ext>
              </a:extLst>
            </p:cNvPr>
            <p:cNvSpPr txBox="1"/>
            <p:nvPr/>
          </p:nvSpPr>
          <p:spPr>
            <a:xfrm>
              <a:off x="4174228" y="5257793"/>
              <a:ext cx="805029" cy="215444"/>
            </a:xfrm>
            <a:prstGeom prst="rect">
              <a:avLst/>
            </a:prstGeom>
            <a:noFill/>
          </p:spPr>
          <p:txBody>
            <a:bodyPr wrap="none" rtlCol="0">
              <a:spAutoFit/>
            </a:bodyPr>
            <a:lstStyle/>
            <a:p>
              <a:r>
                <a:rPr lang="en-US" sz="800" dirty="0"/>
                <a:t>UE 1 of OP X</a:t>
              </a:r>
            </a:p>
          </p:txBody>
        </p:sp>
      </p:grpSp>
      <p:grpSp>
        <p:nvGrpSpPr>
          <p:cNvPr id="7285" name="Group 7284">
            <a:extLst>
              <a:ext uri="{FF2B5EF4-FFF2-40B4-BE49-F238E27FC236}">
                <a16:creationId xmlns:a16="http://schemas.microsoft.com/office/drawing/2014/main" id="{11A264A6-935C-A97A-1BBA-EA547E7EE125}"/>
              </a:ext>
            </a:extLst>
          </p:cNvPr>
          <p:cNvGrpSpPr/>
          <p:nvPr/>
        </p:nvGrpSpPr>
        <p:grpSpPr>
          <a:xfrm>
            <a:off x="4790178" y="4742236"/>
            <a:ext cx="805029" cy="729721"/>
            <a:chOff x="4694928" y="4895916"/>
            <a:chExt cx="805029" cy="729721"/>
          </a:xfrm>
        </p:grpSpPr>
        <p:pic>
          <p:nvPicPr>
            <p:cNvPr id="7286" name="Graphic 7285" descr="Smart Phone with solid fill">
              <a:extLst>
                <a:ext uri="{FF2B5EF4-FFF2-40B4-BE49-F238E27FC236}">
                  <a16:creationId xmlns:a16="http://schemas.microsoft.com/office/drawing/2014/main" id="{8F32A5B0-E511-B964-6AB2-399BD92D61F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914562" y="4895916"/>
              <a:ext cx="365760" cy="365760"/>
            </a:xfrm>
            <a:prstGeom prst="rect">
              <a:avLst/>
            </a:prstGeom>
          </p:spPr>
        </p:pic>
        <p:sp>
          <p:nvSpPr>
            <p:cNvPr id="7287" name="TextBox 7286">
              <a:extLst>
                <a:ext uri="{FF2B5EF4-FFF2-40B4-BE49-F238E27FC236}">
                  <a16:creationId xmlns:a16="http://schemas.microsoft.com/office/drawing/2014/main" id="{1D549A86-0A87-37AF-2CF1-7153A9B6559E}"/>
                </a:ext>
              </a:extLst>
            </p:cNvPr>
            <p:cNvSpPr txBox="1"/>
            <p:nvPr/>
          </p:nvSpPr>
          <p:spPr>
            <a:xfrm>
              <a:off x="4694928" y="5410193"/>
              <a:ext cx="805029" cy="215444"/>
            </a:xfrm>
            <a:prstGeom prst="rect">
              <a:avLst/>
            </a:prstGeom>
            <a:noFill/>
          </p:spPr>
          <p:txBody>
            <a:bodyPr wrap="none" rtlCol="0">
              <a:spAutoFit/>
            </a:bodyPr>
            <a:lstStyle/>
            <a:p>
              <a:r>
                <a:rPr lang="en-US" sz="800" dirty="0"/>
                <a:t>UE 2 of OP A</a:t>
              </a:r>
            </a:p>
          </p:txBody>
        </p:sp>
      </p:grpSp>
      <p:grpSp>
        <p:nvGrpSpPr>
          <p:cNvPr id="7288" name="Group 7287">
            <a:extLst>
              <a:ext uri="{FF2B5EF4-FFF2-40B4-BE49-F238E27FC236}">
                <a16:creationId xmlns:a16="http://schemas.microsoft.com/office/drawing/2014/main" id="{B2F74432-8891-8AD0-5F84-A2CB9B9A421C}"/>
              </a:ext>
            </a:extLst>
          </p:cNvPr>
          <p:cNvGrpSpPr/>
          <p:nvPr/>
        </p:nvGrpSpPr>
        <p:grpSpPr>
          <a:xfrm>
            <a:off x="6655336" y="4742236"/>
            <a:ext cx="805029" cy="729721"/>
            <a:chOff x="6606278" y="4895916"/>
            <a:chExt cx="805029" cy="729721"/>
          </a:xfrm>
        </p:grpSpPr>
        <p:pic>
          <p:nvPicPr>
            <p:cNvPr id="7289" name="Graphic 7288" descr="Smart Phone outline">
              <a:extLst>
                <a:ext uri="{FF2B5EF4-FFF2-40B4-BE49-F238E27FC236}">
                  <a16:creationId xmlns:a16="http://schemas.microsoft.com/office/drawing/2014/main" id="{32DF41BB-E1C7-54B4-5B2F-AE3A2EE2BFC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825912" y="4895916"/>
              <a:ext cx="365760" cy="365760"/>
            </a:xfrm>
            <a:prstGeom prst="rect">
              <a:avLst/>
            </a:prstGeom>
          </p:spPr>
        </p:pic>
        <p:sp>
          <p:nvSpPr>
            <p:cNvPr id="7290" name="TextBox 7289">
              <a:extLst>
                <a:ext uri="{FF2B5EF4-FFF2-40B4-BE49-F238E27FC236}">
                  <a16:creationId xmlns:a16="http://schemas.microsoft.com/office/drawing/2014/main" id="{36AEEA62-A50E-0091-A236-3224F7F8CAC2}"/>
                </a:ext>
              </a:extLst>
            </p:cNvPr>
            <p:cNvSpPr txBox="1"/>
            <p:nvPr/>
          </p:nvSpPr>
          <p:spPr>
            <a:xfrm>
              <a:off x="6606278" y="5410193"/>
              <a:ext cx="805029" cy="215444"/>
            </a:xfrm>
            <a:prstGeom prst="rect">
              <a:avLst/>
            </a:prstGeom>
            <a:noFill/>
          </p:spPr>
          <p:txBody>
            <a:bodyPr wrap="none" rtlCol="0">
              <a:spAutoFit/>
            </a:bodyPr>
            <a:lstStyle/>
            <a:p>
              <a:r>
                <a:rPr lang="en-US" sz="800" dirty="0"/>
                <a:t>UE 3 of OP B</a:t>
              </a:r>
            </a:p>
          </p:txBody>
        </p:sp>
      </p:grpSp>
      <p:grpSp>
        <p:nvGrpSpPr>
          <p:cNvPr id="7291" name="Group 7290">
            <a:extLst>
              <a:ext uri="{FF2B5EF4-FFF2-40B4-BE49-F238E27FC236}">
                <a16:creationId xmlns:a16="http://schemas.microsoft.com/office/drawing/2014/main" id="{8E0D0CBE-9F10-9AAB-F7A4-C591AE6D502D}"/>
              </a:ext>
            </a:extLst>
          </p:cNvPr>
          <p:cNvGrpSpPr/>
          <p:nvPr/>
        </p:nvGrpSpPr>
        <p:grpSpPr>
          <a:xfrm>
            <a:off x="7176036" y="4742236"/>
            <a:ext cx="809837" cy="577321"/>
            <a:chOff x="7126978" y="4895916"/>
            <a:chExt cx="809837" cy="577321"/>
          </a:xfrm>
        </p:grpSpPr>
        <p:pic>
          <p:nvPicPr>
            <p:cNvPr id="7292" name="Graphic 7291" descr="Smart Phone with solid fill">
              <a:extLst>
                <a:ext uri="{FF2B5EF4-FFF2-40B4-BE49-F238E27FC236}">
                  <a16:creationId xmlns:a16="http://schemas.microsoft.com/office/drawing/2014/main" id="{9919B61C-B624-EAA6-CF37-572D4C89F03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349016" y="4895916"/>
              <a:ext cx="365760" cy="365760"/>
            </a:xfrm>
            <a:prstGeom prst="rect">
              <a:avLst/>
            </a:prstGeom>
          </p:spPr>
        </p:pic>
        <p:sp>
          <p:nvSpPr>
            <p:cNvPr id="7293" name="TextBox 7292">
              <a:extLst>
                <a:ext uri="{FF2B5EF4-FFF2-40B4-BE49-F238E27FC236}">
                  <a16:creationId xmlns:a16="http://schemas.microsoft.com/office/drawing/2014/main" id="{EE77470B-DE17-C18A-8BE6-A88AFBAECAD6}"/>
                </a:ext>
              </a:extLst>
            </p:cNvPr>
            <p:cNvSpPr txBox="1"/>
            <p:nvPr/>
          </p:nvSpPr>
          <p:spPr>
            <a:xfrm>
              <a:off x="7126978" y="5257793"/>
              <a:ext cx="809837" cy="215444"/>
            </a:xfrm>
            <a:prstGeom prst="rect">
              <a:avLst/>
            </a:prstGeom>
            <a:noFill/>
          </p:spPr>
          <p:txBody>
            <a:bodyPr wrap="none" rtlCol="0">
              <a:spAutoFit/>
            </a:bodyPr>
            <a:lstStyle/>
            <a:p>
              <a:r>
                <a:rPr lang="en-US" sz="800" dirty="0"/>
                <a:t>UE 4 of OP C</a:t>
              </a:r>
            </a:p>
          </p:txBody>
        </p:sp>
      </p:grpSp>
      <p:grpSp>
        <p:nvGrpSpPr>
          <p:cNvPr id="7294" name="Group 7293">
            <a:extLst>
              <a:ext uri="{FF2B5EF4-FFF2-40B4-BE49-F238E27FC236}">
                <a16:creationId xmlns:a16="http://schemas.microsoft.com/office/drawing/2014/main" id="{CF29377E-CA44-C434-8A8C-2C1F55CF60CF}"/>
              </a:ext>
            </a:extLst>
          </p:cNvPr>
          <p:cNvGrpSpPr/>
          <p:nvPr/>
        </p:nvGrpSpPr>
        <p:grpSpPr>
          <a:xfrm>
            <a:off x="8193778" y="4742236"/>
            <a:ext cx="805029" cy="577321"/>
            <a:chOff x="4174228" y="4895916"/>
            <a:chExt cx="805029" cy="577321"/>
          </a:xfrm>
        </p:grpSpPr>
        <p:pic>
          <p:nvPicPr>
            <p:cNvPr id="7295" name="Graphic 7294" descr="Smart Phone outline">
              <a:extLst>
                <a:ext uri="{FF2B5EF4-FFF2-40B4-BE49-F238E27FC236}">
                  <a16:creationId xmlns:a16="http://schemas.microsoft.com/office/drawing/2014/main" id="{27BF3F57-5DCF-421A-1789-3B470457428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393862" y="4895916"/>
              <a:ext cx="365760" cy="365760"/>
            </a:xfrm>
            <a:prstGeom prst="rect">
              <a:avLst/>
            </a:prstGeom>
          </p:spPr>
        </p:pic>
        <p:sp>
          <p:nvSpPr>
            <p:cNvPr id="7296" name="TextBox 7295">
              <a:extLst>
                <a:ext uri="{FF2B5EF4-FFF2-40B4-BE49-F238E27FC236}">
                  <a16:creationId xmlns:a16="http://schemas.microsoft.com/office/drawing/2014/main" id="{9D80701F-D8E1-9EA9-B6FE-5E2FD723C984}"/>
                </a:ext>
              </a:extLst>
            </p:cNvPr>
            <p:cNvSpPr txBox="1"/>
            <p:nvPr/>
          </p:nvSpPr>
          <p:spPr>
            <a:xfrm>
              <a:off x="4174228" y="5257793"/>
              <a:ext cx="805029" cy="215444"/>
            </a:xfrm>
            <a:prstGeom prst="rect">
              <a:avLst/>
            </a:prstGeom>
            <a:noFill/>
          </p:spPr>
          <p:txBody>
            <a:bodyPr wrap="none" rtlCol="0">
              <a:spAutoFit/>
            </a:bodyPr>
            <a:lstStyle/>
            <a:p>
              <a:r>
                <a:rPr lang="en-US" sz="800" dirty="0"/>
                <a:t>UE 1 of OP X</a:t>
              </a:r>
            </a:p>
          </p:txBody>
        </p:sp>
      </p:grpSp>
      <p:grpSp>
        <p:nvGrpSpPr>
          <p:cNvPr id="7297" name="Group 7296">
            <a:extLst>
              <a:ext uri="{FF2B5EF4-FFF2-40B4-BE49-F238E27FC236}">
                <a16:creationId xmlns:a16="http://schemas.microsoft.com/office/drawing/2014/main" id="{C4CE6C47-3F44-BD4C-127C-BAC79F213843}"/>
              </a:ext>
            </a:extLst>
          </p:cNvPr>
          <p:cNvGrpSpPr/>
          <p:nvPr/>
        </p:nvGrpSpPr>
        <p:grpSpPr>
          <a:xfrm>
            <a:off x="8714478" y="4742236"/>
            <a:ext cx="805029" cy="729721"/>
            <a:chOff x="4694928" y="4895916"/>
            <a:chExt cx="805029" cy="729721"/>
          </a:xfrm>
        </p:grpSpPr>
        <p:pic>
          <p:nvPicPr>
            <p:cNvPr id="7298" name="Graphic 7297" descr="Smart Phone with solid fill">
              <a:extLst>
                <a:ext uri="{FF2B5EF4-FFF2-40B4-BE49-F238E27FC236}">
                  <a16:creationId xmlns:a16="http://schemas.microsoft.com/office/drawing/2014/main" id="{D44CAA5F-116C-871D-E4E7-C5E1F310868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914562" y="4895916"/>
              <a:ext cx="365760" cy="365760"/>
            </a:xfrm>
            <a:prstGeom prst="rect">
              <a:avLst/>
            </a:prstGeom>
          </p:spPr>
        </p:pic>
        <p:sp>
          <p:nvSpPr>
            <p:cNvPr id="7299" name="TextBox 7298">
              <a:extLst>
                <a:ext uri="{FF2B5EF4-FFF2-40B4-BE49-F238E27FC236}">
                  <a16:creationId xmlns:a16="http://schemas.microsoft.com/office/drawing/2014/main" id="{6B46369B-066F-E616-5310-17A081C4FB17}"/>
                </a:ext>
              </a:extLst>
            </p:cNvPr>
            <p:cNvSpPr txBox="1"/>
            <p:nvPr/>
          </p:nvSpPr>
          <p:spPr>
            <a:xfrm>
              <a:off x="4694928" y="5410193"/>
              <a:ext cx="805029" cy="215444"/>
            </a:xfrm>
            <a:prstGeom prst="rect">
              <a:avLst/>
            </a:prstGeom>
            <a:noFill/>
          </p:spPr>
          <p:txBody>
            <a:bodyPr wrap="none" rtlCol="0">
              <a:spAutoFit/>
            </a:bodyPr>
            <a:lstStyle/>
            <a:p>
              <a:r>
                <a:rPr lang="en-US" sz="800" dirty="0"/>
                <a:t>UE 2 of OP A</a:t>
              </a:r>
            </a:p>
          </p:txBody>
        </p:sp>
      </p:grpSp>
      <p:grpSp>
        <p:nvGrpSpPr>
          <p:cNvPr id="7300" name="Group 7299">
            <a:extLst>
              <a:ext uri="{FF2B5EF4-FFF2-40B4-BE49-F238E27FC236}">
                <a16:creationId xmlns:a16="http://schemas.microsoft.com/office/drawing/2014/main" id="{51B7E5CF-41BD-4490-A393-4876CFB22DA0}"/>
              </a:ext>
            </a:extLst>
          </p:cNvPr>
          <p:cNvGrpSpPr/>
          <p:nvPr/>
        </p:nvGrpSpPr>
        <p:grpSpPr>
          <a:xfrm>
            <a:off x="10579636" y="4742236"/>
            <a:ext cx="805029" cy="729721"/>
            <a:chOff x="6606278" y="4895916"/>
            <a:chExt cx="805029" cy="729721"/>
          </a:xfrm>
        </p:grpSpPr>
        <p:pic>
          <p:nvPicPr>
            <p:cNvPr id="7301" name="Graphic 7300" descr="Smart Phone outline">
              <a:extLst>
                <a:ext uri="{FF2B5EF4-FFF2-40B4-BE49-F238E27FC236}">
                  <a16:creationId xmlns:a16="http://schemas.microsoft.com/office/drawing/2014/main" id="{6CAF4188-F4AE-51F3-8222-61A615F2D26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825912" y="4895916"/>
              <a:ext cx="365760" cy="365760"/>
            </a:xfrm>
            <a:prstGeom prst="rect">
              <a:avLst/>
            </a:prstGeom>
          </p:spPr>
        </p:pic>
        <p:sp>
          <p:nvSpPr>
            <p:cNvPr id="7302" name="TextBox 7301">
              <a:extLst>
                <a:ext uri="{FF2B5EF4-FFF2-40B4-BE49-F238E27FC236}">
                  <a16:creationId xmlns:a16="http://schemas.microsoft.com/office/drawing/2014/main" id="{AE623C2A-D5CA-9E3D-10B7-558F2C432D72}"/>
                </a:ext>
              </a:extLst>
            </p:cNvPr>
            <p:cNvSpPr txBox="1"/>
            <p:nvPr/>
          </p:nvSpPr>
          <p:spPr>
            <a:xfrm>
              <a:off x="6606278" y="5410193"/>
              <a:ext cx="805029" cy="215444"/>
            </a:xfrm>
            <a:prstGeom prst="rect">
              <a:avLst/>
            </a:prstGeom>
            <a:noFill/>
          </p:spPr>
          <p:txBody>
            <a:bodyPr wrap="none" rtlCol="0">
              <a:spAutoFit/>
            </a:bodyPr>
            <a:lstStyle/>
            <a:p>
              <a:r>
                <a:rPr lang="en-US" sz="800" dirty="0"/>
                <a:t>UE 3 of OP B</a:t>
              </a:r>
            </a:p>
          </p:txBody>
        </p:sp>
      </p:grpSp>
      <p:grpSp>
        <p:nvGrpSpPr>
          <p:cNvPr id="7303" name="Group 7302">
            <a:extLst>
              <a:ext uri="{FF2B5EF4-FFF2-40B4-BE49-F238E27FC236}">
                <a16:creationId xmlns:a16="http://schemas.microsoft.com/office/drawing/2014/main" id="{C909437A-55A7-4A71-CC27-8C51FBF4F5E0}"/>
              </a:ext>
            </a:extLst>
          </p:cNvPr>
          <p:cNvGrpSpPr/>
          <p:nvPr/>
        </p:nvGrpSpPr>
        <p:grpSpPr>
          <a:xfrm>
            <a:off x="11100336" y="4742236"/>
            <a:ext cx="809837" cy="577321"/>
            <a:chOff x="7126978" y="4895916"/>
            <a:chExt cx="809837" cy="577321"/>
          </a:xfrm>
        </p:grpSpPr>
        <p:pic>
          <p:nvPicPr>
            <p:cNvPr id="7304" name="Graphic 7303" descr="Smart Phone with solid fill">
              <a:extLst>
                <a:ext uri="{FF2B5EF4-FFF2-40B4-BE49-F238E27FC236}">
                  <a16:creationId xmlns:a16="http://schemas.microsoft.com/office/drawing/2014/main" id="{4F577FA4-C2D0-C8DC-8453-1BADFCAD1A0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349016" y="4895916"/>
              <a:ext cx="365760" cy="365760"/>
            </a:xfrm>
            <a:prstGeom prst="rect">
              <a:avLst/>
            </a:prstGeom>
          </p:spPr>
        </p:pic>
        <p:sp>
          <p:nvSpPr>
            <p:cNvPr id="7305" name="TextBox 7304">
              <a:extLst>
                <a:ext uri="{FF2B5EF4-FFF2-40B4-BE49-F238E27FC236}">
                  <a16:creationId xmlns:a16="http://schemas.microsoft.com/office/drawing/2014/main" id="{873561D5-A295-28A8-00B5-6BA73A0DF594}"/>
                </a:ext>
              </a:extLst>
            </p:cNvPr>
            <p:cNvSpPr txBox="1"/>
            <p:nvPr/>
          </p:nvSpPr>
          <p:spPr>
            <a:xfrm>
              <a:off x="7126978" y="5257793"/>
              <a:ext cx="809837" cy="215444"/>
            </a:xfrm>
            <a:prstGeom prst="rect">
              <a:avLst/>
            </a:prstGeom>
            <a:noFill/>
          </p:spPr>
          <p:txBody>
            <a:bodyPr wrap="none" rtlCol="0">
              <a:spAutoFit/>
            </a:bodyPr>
            <a:lstStyle/>
            <a:p>
              <a:r>
                <a:rPr lang="en-US" sz="800" dirty="0"/>
                <a:t>UE 4 of OP C</a:t>
              </a:r>
            </a:p>
          </p:txBody>
        </p:sp>
      </p:grpSp>
      <p:sp>
        <p:nvSpPr>
          <p:cNvPr id="7306" name="TextBox 7305">
            <a:extLst>
              <a:ext uri="{FF2B5EF4-FFF2-40B4-BE49-F238E27FC236}">
                <a16:creationId xmlns:a16="http://schemas.microsoft.com/office/drawing/2014/main" id="{68F3DC48-B21C-29EB-906F-34AE771075DC}"/>
              </a:ext>
            </a:extLst>
          </p:cNvPr>
          <p:cNvSpPr txBox="1"/>
          <p:nvPr/>
        </p:nvSpPr>
        <p:spPr>
          <a:xfrm>
            <a:off x="1280884" y="4298388"/>
            <a:ext cx="1759743" cy="338554"/>
          </a:xfrm>
          <a:prstGeom prst="rect">
            <a:avLst/>
          </a:prstGeom>
          <a:noFill/>
        </p:spPr>
        <p:txBody>
          <a:bodyPr wrap="square" rtlCol="0">
            <a:spAutoFit/>
          </a:bodyPr>
          <a:lstStyle/>
          <a:p>
            <a:pPr algn="ctr"/>
            <a:r>
              <a:rPr lang="en-US" sz="800" dirty="0"/>
              <a:t>SIB {PLMNs of host &amp;</a:t>
            </a:r>
          </a:p>
          <a:p>
            <a:pPr algn="ctr"/>
            <a:r>
              <a:rPr lang="en-US" sz="800" dirty="0"/>
              <a:t>participating OPs}</a:t>
            </a:r>
          </a:p>
        </p:txBody>
      </p:sp>
      <p:sp>
        <p:nvSpPr>
          <p:cNvPr id="7307" name="TextBox 7306">
            <a:extLst>
              <a:ext uri="{FF2B5EF4-FFF2-40B4-BE49-F238E27FC236}">
                <a16:creationId xmlns:a16="http://schemas.microsoft.com/office/drawing/2014/main" id="{8A8328EE-4812-4992-D580-AB5A514AA4F8}"/>
              </a:ext>
            </a:extLst>
          </p:cNvPr>
          <p:cNvSpPr txBox="1"/>
          <p:nvPr/>
        </p:nvSpPr>
        <p:spPr>
          <a:xfrm>
            <a:off x="5235576" y="5176584"/>
            <a:ext cx="1759743" cy="338554"/>
          </a:xfrm>
          <a:prstGeom prst="rect">
            <a:avLst/>
          </a:prstGeom>
          <a:noFill/>
        </p:spPr>
        <p:txBody>
          <a:bodyPr wrap="square" rtlCol="0">
            <a:spAutoFit/>
          </a:bodyPr>
          <a:lstStyle/>
          <a:p>
            <a:pPr algn="ctr"/>
            <a:r>
              <a:rPr lang="en-US" sz="800" dirty="0"/>
              <a:t>SIB {PLMNs of host &amp;</a:t>
            </a:r>
          </a:p>
          <a:p>
            <a:pPr algn="ctr"/>
            <a:r>
              <a:rPr lang="en-US" sz="800" dirty="0"/>
              <a:t>participating OPs}</a:t>
            </a:r>
          </a:p>
        </p:txBody>
      </p:sp>
      <p:sp>
        <p:nvSpPr>
          <p:cNvPr id="7308" name="TextBox 7307">
            <a:extLst>
              <a:ext uri="{FF2B5EF4-FFF2-40B4-BE49-F238E27FC236}">
                <a16:creationId xmlns:a16="http://schemas.microsoft.com/office/drawing/2014/main" id="{AA75CEC6-66F0-DFB3-6E00-51B204CB36DC}"/>
              </a:ext>
            </a:extLst>
          </p:cNvPr>
          <p:cNvSpPr txBox="1"/>
          <p:nvPr/>
        </p:nvSpPr>
        <p:spPr>
          <a:xfrm>
            <a:off x="9161643" y="5176584"/>
            <a:ext cx="1759743" cy="338554"/>
          </a:xfrm>
          <a:prstGeom prst="rect">
            <a:avLst/>
          </a:prstGeom>
          <a:noFill/>
        </p:spPr>
        <p:txBody>
          <a:bodyPr wrap="square" rtlCol="0">
            <a:spAutoFit/>
          </a:bodyPr>
          <a:lstStyle/>
          <a:p>
            <a:pPr algn="ctr"/>
            <a:r>
              <a:rPr lang="en-US" sz="800" dirty="0"/>
              <a:t>SIB {PLMNs of host &amp;</a:t>
            </a:r>
          </a:p>
          <a:p>
            <a:pPr algn="ctr"/>
            <a:r>
              <a:rPr lang="en-US" sz="800" dirty="0"/>
              <a:t>participating OPs}</a:t>
            </a:r>
          </a:p>
        </p:txBody>
      </p:sp>
      <p:sp>
        <p:nvSpPr>
          <p:cNvPr id="7309" name="TextBox 7308">
            <a:extLst>
              <a:ext uri="{FF2B5EF4-FFF2-40B4-BE49-F238E27FC236}">
                <a16:creationId xmlns:a16="http://schemas.microsoft.com/office/drawing/2014/main" id="{95284470-287F-AA0C-4985-5DA6563E0CE9}"/>
              </a:ext>
            </a:extLst>
          </p:cNvPr>
          <p:cNvSpPr txBox="1"/>
          <p:nvPr/>
        </p:nvSpPr>
        <p:spPr>
          <a:xfrm>
            <a:off x="5952860" y="4578407"/>
            <a:ext cx="317123" cy="200055"/>
          </a:xfrm>
          <a:prstGeom prst="rect">
            <a:avLst/>
          </a:prstGeom>
          <a:solidFill>
            <a:schemeClr val="bg1"/>
          </a:solidFill>
          <a:ln w="15875">
            <a:noFill/>
          </a:ln>
        </p:spPr>
        <p:txBody>
          <a:bodyPr wrap="square" rtlCol="0">
            <a:spAutoFit/>
          </a:bodyPr>
          <a:lstStyle/>
          <a:p>
            <a:pPr algn="ctr"/>
            <a:r>
              <a:rPr lang="en-US" sz="700" b="1" dirty="0"/>
              <a:t>….</a:t>
            </a:r>
          </a:p>
        </p:txBody>
      </p:sp>
      <p:sp>
        <p:nvSpPr>
          <p:cNvPr id="7310" name="TextBox 7309">
            <a:extLst>
              <a:ext uri="{FF2B5EF4-FFF2-40B4-BE49-F238E27FC236}">
                <a16:creationId xmlns:a16="http://schemas.microsoft.com/office/drawing/2014/main" id="{2EA330A4-3D09-0ACC-F9DB-908AD7C71F49}"/>
              </a:ext>
            </a:extLst>
          </p:cNvPr>
          <p:cNvSpPr txBox="1"/>
          <p:nvPr/>
        </p:nvSpPr>
        <p:spPr>
          <a:xfrm>
            <a:off x="9885778" y="4576657"/>
            <a:ext cx="317123" cy="200055"/>
          </a:xfrm>
          <a:prstGeom prst="rect">
            <a:avLst/>
          </a:prstGeom>
          <a:solidFill>
            <a:schemeClr val="bg1"/>
          </a:solidFill>
          <a:ln w="15875">
            <a:noFill/>
          </a:ln>
        </p:spPr>
        <p:txBody>
          <a:bodyPr wrap="square" rtlCol="0">
            <a:spAutoFit/>
          </a:bodyPr>
          <a:lstStyle/>
          <a:p>
            <a:pPr algn="ctr"/>
            <a:r>
              <a:rPr lang="en-US" sz="700" b="1" dirty="0"/>
              <a:t>….</a:t>
            </a:r>
          </a:p>
        </p:txBody>
      </p:sp>
      <p:sp>
        <p:nvSpPr>
          <p:cNvPr id="7311" name="TextBox 7310">
            <a:extLst>
              <a:ext uri="{FF2B5EF4-FFF2-40B4-BE49-F238E27FC236}">
                <a16:creationId xmlns:a16="http://schemas.microsoft.com/office/drawing/2014/main" id="{B9490543-42C0-872B-56AE-9DEBCBBBDFD4}"/>
              </a:ext>
            </a:extLst>
          </p:cNvPr>
          <p:cNvSpPr txBox="1"/>
          <p:nvPr/>
        </p:nvSpPr>
        <p:spPr>
          <a:xfrm>
            <a:off x="344844" y="3551568"/>
            <a:ext cx="842159" cy="200055"/>
          </a:xfrm>
          <a:prstGeom prst="rect">
            <a:avLst/>
          </a:prstGeom>
          <a:solidFill>
            <a:schemeClr val="bg1"/>
          </a:solidFill>
          <a:ln w="15875">
            <a:noFill/>
          </a:ln>
        </p:spPr>
        <p:txBody>
          <a:bodyPr wrap="square" rtlCol="0">
            <a:spAutoFit/>
          </a:bodyPr>
          <a:lstStyle/>
          <a:p>
            <a:pPr algn="ctr"/>
            <a:r>
              <a:rPr lang="en-US" sz="700" b="1" dirty="0"/>
              <a:t>Host Operator</a:t>
            </a:r>
          </a:p>
        </p:txBody>
      </p:sp>
      <p:sp>
        <p:nvSpPr>
          <p:cNvPr id="7312" name="TextBox 7311">
            <a:extLst>
              <a:ext uri="{FF2B5EF4-FFF2-40B4-BE49-F238E27FC236}">
                <a16:creationId xmlns:a16="http://schemas.microsoft.com/office/drawing/2014/main" id="{3995C302-E153-3F18-5E88-336DFE2D8750}"/>
              </a:ext>
            </a:extLst>
          </p:cNvPr>
          <p:cNvSpPr txBox="1"/>
          <p:nvPr/>
        </p:nvSpPr>
        <p:spPr>
          <a:xfrm>
            <a:off x="364373" y="3195873"/>
            <a:ext cx="1189255" cy="200055"/>
          </a:xfrm>
          <a:prstGeom prst="rect">
            <a:avLst/>
          </a:prstGeom>
          <a:solidFill>
            <a:schemeClr val="bg1"/>
          </a:solidFill>
          <a:ln w="15875">
            <a:noFill/>
          </a:ln>
        </p:spPr>
        <p:txBody>
          <a:bodyPr wrap="square" rtlCol="0">
            <a:spAutoFit/>
          </a:bodyPr>
          <a:lstStyle/>
          <a:p>
            <a:pPr algn="ctr"/>
            <a:r>
              <a:rPr lang="en-US" sz="700" b="1" dirty="0"/>
              <a:t>Participating Operators</a:t>
            </a:r>
          </a:p>
        </p:txBody>
      </p:sp>
      <p:sp>
        <p:nvSpPr>
          <p:cNvPr id="7313" name="TextBox 7312">
            <a:extLst>
              <a:ext uri="{FF2B5EF4-FFF2-40B4-BE49-F238E27FC236}">
                <a16:creationId xmlns:a16="http://schemas.microsoft.com/office/drawing/2014/main" id="{CC1501CB-FCF3-30C8-DF8A-DE3D9CB28084}"/>
              </a:ext>
            </a:extLst>
          </p:cNvPr>
          <p:cNvSpPr txBox="1"/>
          <p:nvPr/>
        </p:nvSpPr>
        <p:spPr>
          <a:xfrm>
            <a:off x="4220183" y="3525307"/>
            <a:ext cx="842159" cy="200055"/>
          </a:xfrm>
          <a:prstGeom prst="rect">
            <a:avLst/>
          </a:prstGeom>
          <a:noFill/>
          <a:ln w="15875">
            <a:noFill/>
          </a:ln>
        </p:spPr>
        <p:txBody>
          <a:bodyPr wrap="square" rtlCol="0">
            <a:spAutoFit/>
          </a:bodyPr>
          <a:lstStyle/>
          <a:p>
            <a:pPr algn="ctr"/>
            <a:r>
              <a:rPr lang="en-US" sz="700" b="1" dirty="0"/>
              <a:t>Host Operator</a:t>
            </a:r>
          </a:p>
        </p:txBody>
      </p:sp>
      <p:sp>
        <p:nvSpPr>
          <p:cNvPr id="7314" name="TextBox 7313">
            <a:extLst>
              <a:ext uri="{FF2B5EF4-FFF2-40B4-BE49-F238E27FC236}">
                <a16:creationId xmlns:a16="http://schemas.microsoft.com/office/drawing/2014/main" id="{E310D85E-9F03-D6CB-9234-B4E111164118}"/>
              </a:ext>
            </a:extLst>
          </p:cNvPr>
          <p:cNvSpPr txBox="1"/>
          <p:nvPr/>
        </p:nvSpPr>
        <p:spPr>
          <a:xfrm>
            <a:off x="4239712" y="3235714"/>
            <a:ext cx="1213537" cy="200055"/>
          </a:xfrm>
          <a:prstGeom prst="rect">
            <a:avLst/>
          </a:prstGeom>
          <a:solidFill>
            <a:schemeClr val="bg1"/>
          </a:solidFill>
          <a:ln w="15875">
            <a:noFill/>
          </a:ln>
        </p:spPr>
        <p:txBody>
          <a:bodyPr wrap="square" rtlCol="0">
            <a:spAutoFit/>
          </a:bodyPr>
          <a:lstStyle/>
          <a:p>
            <a:pPr algn="ctr"/>
            <a:r>
              <a:rPr lang="en-US" sz="700" b="1" dirty="0"/>
              <a:t>Participating Operators</a:t>
            </a:r>
          </a:p>
        </p:txBody>
      </p:sp>
      <p:sp>
        <p:nvSpPr>
          <p:cNvPr id="7315" name="TextBox 7314">
            <a:extLst>
              <a:ext uri="{FF2B5EF4-FFF2-40B4-BE49-F238E27FC236}">
                <a16:creationId xmlns:a16="http://schemas.microsoft.com/office/drawing/2014/main" id="{56868683-44B2-A6B5-E49A-0625F78A9F3C}"/>
              </a:ext>
            </a:extLst>
          </p:cNvPr>
          <p:cNvSpPr txBox="1"/>
          <p:nvPr/>
        </p:nvSpPr>
        <p:spPr>
          <a:xfrm>
            <a:off x="8273783" y="3573087"/>
            <a:ext cx="842159" cy="200055"/>
          </a:xfrm>
          <a:prstGeom prst="rect">
            <a:avLst/>
          </a:prstGeom>
          <a:solidFill>
            <a:schemeClr val="bg1"/>
          </a:solidFill>
          <a:ln w="15875">
            <a:noFill/>
          </a:ln>
        </p:spPr>
        <p:txBody>
          <a:bodyPr wrap="square" rtlCol="0">
            <a:spAutoFit/>
          </a:bodyPr>
          <a:lstStyle/>
          <a:p>
            <a:pPr algn="ctr"/>
            <a:r>
              <a:rPr lang="en-US" sz="700" b="1" dirty="0"/>
              <a:t>Host Operator</a:t>
            </a:r>
          </a:p>
        </p:txBody>
      </p:sp>
      <p:sp>
        <p:nvSpPr>
          <p:cNvPr id="7316" name="TextBox 7315">
            <a:extLst>
              <a:ext uri="{FF2B5EF4-FFF2-40B4-BE49-F238E27FC236}">
                <a16:creationId xmlns:a16="http://schemas.microsoft.com/office/drawing/2014/main" id="{B8EC962E-7005-478C-1B8B-0D53B2E24C11}"/>
              </a:ext>
            </a:extLst>
          </p:cNvPr>
          <p:cNvSpPr txBox="1"/>
          <p:nvPr/>
        </p:nvSpPr>
        <p:spPr>
          <a:xfrm>
            <a:off x="8271278" y="3217392"/>
            <a:ext cx="1226193" cy="200055"/>
          </a:xfrm>
          <a:prstGeom prst="rect">
            <a:avLst/>
          </a:prstGeom>
          <a:solidFill>
            <a:schemeClr val="bg1"/>
          </a:solidFill>
          <a:ln w="15875">
            <a:noFill/>
          </a:ln>
        </p:spPr>
        <p:txBody>
          <a:bodyPr wrap="square" rtlCol="0">
            <a:spAutoFit/>
          </a:bodyPr>
          <a:lstStyle/>
          <a:p>
            <a:pPr algn="ctr"/>
            <a:r>
              <a:rPr lang="en-US" sz="700" b="1" dirty="0"/>
              <a:t>Participating Operators</a:t>
            </a:r>
          </a:p>
        </p:txBody>
      </p:sp>
    </p:spTree>
    <p:extLst>
      <p:ext uri="{BB962C8B-B14F-4D97-AF65-F5344CB8AC3E}">
        <p14:creationId xmlns:p14="http://schemas.microsoft.com/office/powerpoint/2010/main" val="2789529875"/>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301960" y="571272"/>
            <a:ext cx="10866783" cy="1130301"/>
          </a:xfrm>
        </p:spPr>
        <p:txBody>
          <a:bodyPr/>
          <a:lstStyle/>
          <a:p>
            <a:r>
              <a:rPr lang="en-GB" altLang="en-US" sz="2800" dirty="0"/>
              <a:t>#2.   N3GPP enhancements to identify UEs behind WLAN AP (1/2)</a:t>
            </a:r>
          </a:p>
        </p:txBody>
      </p:sp>
      <p:sp>
        <p:nvSpPr>
          <p:cNvPr id="3" name="Content Placeholder 2">
            <a:extLst>
              <a:ext uri="{FF2B5EF4-FFF2-40B4-BE49-F238E27FC236}">
                <a16:creationId xmlns:a16="http://schemas.microsoft.com/office/drawing/2014/main" id="{8DFA2F88-A3FA-41E0-A019-508CAD8372A6}"/>
              </a:ext>
            </a:extLst>
          </p:cNvPr>
          <p:cNvSpPr>
            <a:spLocks noGrp="1"/>
          </p:cNvSpPr>
          <p:nvPr>
            <p:ph idx="1"/>
          </p:nvPr>
        </p:nvSpPr>
        <p:spPr>
          <a:xfrm>
            <a:off x="838199" y="1825625"/>
            <a:ext cx="10630359" cy="4351338"/>
          </a:xfrm>
        </p:spPr>
        <p:txBody>
          <a:bodyPr/>
          <a:lstStyle/>
          <a:p>
            <a:r>
              <a:rPr lang="en-US" altLang="en-US" sz="1800" dirty="0"/>
              <a:t>Introduction</a:t>
            </a:r>
          </a:p>
          <a:p>
            <a:pPr lvl="1"/>
            <a:r>
              <a:rPr lang="en-US" sz="1600" dirty="0"/>
              <a:t>MAC randomization is being increasingly adopted as a privacy/security measure by device OEMs, greatly impeding the ability of operators to use MAC address as a unique device identifier within their WLAN infrastructure and offer differentiated user experience over it</a:t>
            </a:r>
          </a:p>
          <a:p>
            <a:pPr lvl="1"/>
            <a:r>
              <a:rPr lang="en-US" sz="1600" dirty="0"/>
              <a:t>Pre-Shared Key (PSK) is predominantly used by end-users, especially in residential deployments (even 3GPP meetings use pre-shared key </a:t>
            </a:r>
            <a:r>
              <a:rPr lang="en-US" sz="1600" dirty="0">
                <a:sym typeface="Wingdings" pitchFamily="2" charset="2"/>
              </a:rPr>
              <a:t>) where NSWO authentication (which relies on EAP) cannot be leveraged to identify the UE</a:t>
            </a:r>
            <a:endParaRPr lang="en-US" sz="1600" dirty="0"/>
          </a:p>
          <a:p>
            <a:r>
              <a:rPr lang="en-US" altLang="en-US" sz="1800" dirty="0"/>
              <a:t>Key Issues</a:t>
            </a:r>
          </a:p>
          <a:p>
            <a:pPr lvl="1"/>
            <a:r>
              <a:rPr lang="en-US" altLang="en-US" sz="1600" dirty="0"/>
              <a:t>How to identify a UE within the 5GC that connects to the residential WLAN AP using PSK</a:t>
            </a:r>
          </a:p>
          <a:p>
            <a:pPr lvl="1"/>
            <a:r>
              <a:rPr lang="en-US" altLang="en-US" sz="1600" dirty="0"/>
              <a:t>How to identify whether the UE is connected to the residential AP managed by the operator or a residential AP that is not managed by the operator</a:t>
            </a:r>
          </a:p>
          <a:p>
            <a:r>
              <a:rPr lang="en-US" altLang="en-US" sz="1800" dirty="0"/>
              <a:t>Observations from 3GPP specifications review</a:t>
            </a:r>
          </a:p>
          <a:p>
            <a:pPr lvl="1"/>
            <a:r>
              <a:rPr lang="en-US" sz="1600" dirty="0"/>
              <a:t>Untrusted N3GPP registration could be leveraged to identify UEs connecting to WLAN using PSK or an alternative procedure could be developed</a:t>
            </a:r>
          </a:p>
          <a:p>
            <a:pPr lvl="1"/>
            <a:r>
              <a:rPr lang="en-US" sz="1600" dirty="0"/>
              <a:t>Mechanism by which the UE triggers registration procedure over untrusted N3GPP is unclear</a:t>
            </a:r>
          </a:p>
          <a:p>
            <a:pPr lvl="1"/>
            <a:r>
              <a:rPr lang="en-US" sz="1600" dirty="0"/>
              <a:t>No mechanism for the UE to share N3GPP access related information via an N1 procedure that could allow the operator to determine whether the UE is connecting via a specific managed residential AP or a non-managed AP</a:t>
            </a:r>
            <a:endParaRPr lang="en-US" altLang="en-US" sz="1600" dirty="0"/>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7FDD62BD-6C8F-D0FE-9D4D-64377B367A96}"/>
              </a:ext>
            </a:extLst>
          </p:cNvPr>
          <p:cNvSpPr>
            <a:spLocks noGrp="1"/>
          </p:cNvSpPr>
          <p:nvPr>
            <p:ph type="title"/>
          </p:nvPr>
        </p:nvSpPr>
        <p:spPr>
          <a:xfrm>
            <a:off x="487017" y="560387"/>
            <a:ext cx="10866783" cy="1130301"/>
          </a:xfrm>
        </p:spPr>
        <p:txBody>
          <a:bodyPr/>
          <a:lstStyle/>
          <a:p>
            <a:r>
              <a:rPr lang="en-GB" altLang="en-US" sz="2800" dirty="0"/>
              <a:t>#2.   N3GPP enhancements to identify UEs behind WLAN AP (2/2)</a:t>
            </a:r>
          </a:p>
        </p:txBody>
      </p:sp>
      <p:sp>
        <p:nvSpPr>
          <p:cNvPr id="4" name="Content Placeholder 2">
            <a:extLst>
              <a:ext uri="{FF2B5EF4-FFF2-40B4-BE49-F238E27FC236}">
                <a16:creationId xmlns:a16="http://schemas.microsoft.com/office/drawing/2014/main" id="{66D274C4-C60C-1E19-1107-26EC83FE82AE}"/>
              </a:ext>
            </a:extLst>
          </p:cNvPr>
          <p:cNvSpPr>
            <a:spLocks noGrp="1"/>
          </p:cNvSpPr>
          <p:nvPr>
            <p:ph idx="1"/>
          </p:nvPr>
        </p:nvSpPr>
        <p:spPr>
          <a:xfrm>
            <a:off x="838200" y="1825625"/>
            <a:ext cx="10515600" cy="3848062"/>
          </a:xfrm>
        </p:spPr>
        <p:txBody>
          <a:bodyPr/>
          <a:lstStyle/>
          <a:p>
            <a:r>
              <a:rPr lang="en-US" altLang="en-US" sz="2000" dirty="0"/>
              <a:t>Proposals</a:t>
            </a:r>
          </a:p>
          <a:p>
            <a:pPr lvl="1"/>
            <a:r>
              <a:rPr lang="en-US" sz="1800" dirty="0"/>
              <a:t>Study methods/procedures to identify the UE when it connects to WLAN using PSK; study encompasses:</a:t>
            </a:r>
          </a:p>
          <a:p>
            <a:pPr lvl="2"/>
            <a:r>
              <a:rPr lang="en-US" sz="1400" dirty="0"/>
              <a:t>Enhancements to existing N3GPP registration procedure or specifying a new procedure</a:t>
            </a:r>
          </a:p>
          <a:p>
            <a:pPr lvl="2"/>
            <a:r>
              <a:rPr lang="en-US" sz="1400" dirty="0"/>
              <a:t>Enhancements to UE policy to trigger the procedure when the UE connects to WLAN AP using PSK</a:t>
            </a:r>
          </a:p>
          <a:p>
            <a:pPr lvl="3"/>
            <a:r>
              <a:rPr lang="en-US" sz="1200" dirty="0"/>
              <a:t>This could include updates to USIM configuration</a:t>
            </a:r>
          </a:p>
          <a:p>
            <a:pPr lvl="1"/>
            <a:r>
              <a:rPr lang="en-US" sz="1800" dirty="0"/>
              <a:t>Study methods/enhancements to enable reporting of its continued association with a WLAN AP or a new association with a new WLAN AP</a:t>
            </a:r>
          </a:p>
          <a:p>
            <a:pPr lvl="1"/>
            <a:r>
              <a:rPr lang="en-US" sz="1800" dirty="0"/>
              <a:t>Study methods/enhancements to enable reporting of the N3GPP access related information by the UE (e.g., BSSID, ESSID, UE local IP address, etc.)</a:t>
            </a:r>
          </a:p>
          <a:p>
            <a:pPr lvl="1"/>
            <a:r>
              <a:rPr lang="en-US" sz="1800" dirty="0"/>
              <a:t>Enhance the API framework to enable subscription/notification for N3GPP association information related to a UE by an operator managed AF</a:t>
            </a:r>
          </a:p>
        </p:txBody>
      </p:sp>
    </p:spTree>
    <p:extLst>
      <p:ext uri="{BB962C8B-B14F-4D97-AF65-F5344CB8AC3E}">
        <p14:creationId xmlns:p14="http://schemas.microsoft.com/office/powerpoint/2010/main" val="404630697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openxmlformats.org/package/2006/metadata/core-properties"/>
    <ds:schemaRef ds:uri="280d8efa-eff2-4910-88d2-79ca146720c4"/>
    <ds:schemaRef ds:uri="http://schemas.microsoft.com/office/2006/documentManagement/types"/>
    <ds:schemaRef ds:uri="679a257e-872f-4c98-9e8a-0a9c104f72cd"/>
    <ds:schemaRef ds:uri="http://schemas.microsoft.com/office/infopath/2007/PartnerControls"/>
    <ds:schemaRef ds:uri="http://purl.org/dc/dcmitype/"/>
    <ds:schemaRef ds:uri="http://purl.org/dc/elements/1.1/"/>
    <ds:schemaRef ds:uri="http://purl.org/dc/term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7469</TotalTime>
  <Words>2710</Words>
  <Application>Microsoft Macintosh PowerPoint</Application>
  <PresentationFormat>Widescreen</PresentationFormat>
  <Paragraphs>322</Paragraphs>
  <Slides>14</Slides>
  <Notes>4</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2</vt:i4>
      </vt:variant>
      <vt:variant>
        <vt:lpstr>Slide Titles</vt:lpstr>
      </vt:variant>
      <vt:variant>
        <vt:i4>14</vt:i4>
      </vt:variant>
    </vt:vector>
  </HeadingPairs>
  <TitlesOfParts>
    <vt:vector size="23" baseType="lpstr">
      <vt:lpstr>Arial</vt:lpstr>
      <vt:lpstr>Arial </vt:lpstr>
      <vt:lpstr>Calibri</vt:lpstr>
      <vt:lpstr>Calibri Light</vt:lpstr>
      <vt:lpstr>Handlee</vt:lpstr>
      <vt:lpstr>Times New Roman</vt:lpstr>
      <vt:lpstr>Office Theme</vt:lpstr>
      <vt:lpstr>Visio.Drawing.15</vt:lpstr>
      <vt:lpstr>Visio.Drawing.11</vt:lpstr>
      <vt:lpstr>Release-19 Priorities</vt:lpstr>
      <vt:lpstr>Outline</vt:lpstr>
      <vt:lpstr>Overall View on Rel-19 Content (1/3)</vt:lpstr>
      <vt:lpstr>Overall View on Rel-19 Content (2/3)</vt:lpstr>
      <vt:lpstr>Overall View on Rel-19 Content (3/3)</vt:lpstr>
      <vt:lpstr>#1.  Enhancements for Supporting 5G Indirect Network Sharing (1/2)</vt:lpstr>
      <vt:lpstr>#1.  Network Sharing Architecture Options (2/2)</vt:lpstr>
      <vt:lpstr>#2.   N3GPP enhancements to identify UEs behind WLAN AP (1/2)</vt:lpstr>
      <vt:lpstr>#2.   N3GPP enhancements to identify UEs behind WLAN AP (2/2)</vt:lpstr>
      <vt:lpstr>#3.   ATSSS enhancements</vt:lpstr>
      <vt:lpstr>#4. Extension of support for L4S for non-3GPP access connected to 5GC</vt:lpstr>
      <vt:lpstr>#5.  Security enhancements for UEs connecting over non-3GPP access </vt:lpstr>
      <vt:lpstr>#6.  5WWC enhancements on visibility of devices behind RG</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Sahin, Yildirim</cp:lastModifiedBy>
  <cp:revision>631</cp:revision>
  <dcterms:created xsi:type="dcterms:W3CDTF">2010-02-05T13:52:04Z</dcterms:created>
  <dcterms:modified xsi:type="dcterms:W3CDTF">2023-06-02T18:38:52Z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